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9926638" cy="6797675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64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43EAC5B-D4E5-49B2-80DA-F404465A1842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E5407F9F-D6F0-4BC3-9023-127632A7C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5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"/>
            <a:ext cx="12191999" cy="68550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53128" y="0"/>
            <a:ext cx="7739380" cy="6858000"/>
          </a:xfrm>
          <a:custGeom>
            <a:avLst/>
            <a:gdLst/>
            <a:ahLst/>
            <a:cxnLst/>
            <a:rect l="l" t="t" r="r" b="b"/>
            <a:pathLst>
              <a:path w="7739380" h="6858000">
                <a:moveTo>
                  <a:pt x="0" y="6858000"/>
                </a:moveTo>
                <a:lnTo>
                  <a:pt x="7738872" y="6858000"/>
                </a:lnTo>
                <a:lnTo>
                  <a:pt x="77388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095" y="5497067"/>
            <a:ext cx="234696" cy="2438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5312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82790" y="1925574"/>
            <a:ext cx="510095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517" y="253135"/>
            <a:ext cx="11630964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410" y="1162049"/>
            <a:ext cx="10295178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1225" y="0"/>
            <a:ext cx="7701280" cy="6858000"/>
            <a:chOff x="4491225" y="0"/>
            <a:chExt cx="77012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1225" y="0"/>
              <a:ext cx="770077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2483" y="0"/>
              <a:ext cx="6919516" cy="56508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2057400"/>
            <a:ext cx="5315001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ПАМЯТКА</a:t>
            </a:r>
            <a:r>
              <a:rPr sz="4000" spc="-229" dirty="0"/>
              <a:t> </a:t>
            </a:r>
            <a:r>
              <a:rPr lang="ru-RU" sz="4000" spc="-229" dirty="0" smtClean="0"/>
              <a:t/>
            </a:r>
            <a:br>
              <a:rPr lang="ru-RU" sz="4000" spc="-229" dirty="0" smtClean="0"/>
            </a:br>
            <a:r>
              <a:rPr sz="4000" spc="-25" dirty="0" smtClean="0"/>
              <a:t>ПРИ </a:t>
            </a:r>
            <a:r>
              <a:rPr sz="4000" spc="-10" dirty="0"/>
              <a:t>ВЫПОЛНЕНИИ </a:t>
            </a:r>
            <a:r>
              <a:rPr sz="4000" spc="-75" dirty="0"/>
              <a:t>РАБОТ</a:t>
            </a:r>
            <a:r>
              <a:rPr sz="4000" spc="-195" dirty="0"/>
              <a:t> </a:t>
            </a:r>
            <a:r>
              <a:rPr sz="4000" spc="-50" dirty="0"/>
              <a:t>В </a:t>
            </a:r>
            <a:r>
              <a:rPr sz="4000" spc="-10" dirty="0"/>
              <a:t>КОЛОДЦАХ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721258" y="4934476"/>
            <a:ext cx="5679542" cy="1390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Самое</a:t>
            </a:r>
            <a:r>
              <a:rPr sz="1800" b="1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дорогое,</a:t>
            </a:r>
            <a:r>
              <a:rPr sz="18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что</a:t>
            </a:r>
            <a:r>
              <a:rPr sz="18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есть</a:t>
            </a:r>
            <a:r>
              <a:rPr sz="18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у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800" b="1" i="1" spc="-5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человека</a:t>
            </a:r>
            <a:r>
              <a:rPr sz="1800" b="1" i="1" spc="-6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800" b="1" i="1" spc="-6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–</a:t>
            </a:r>
            <a:r>
              <a:rPr sz="1800" b="1" i="1" spc="-3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800" b="1" i="1" spc="-3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это</a:t>
            </a:r>
            <a:r>
              <a:rPr lang="ru-RU" sz="18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7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его</a:t>
            </a:r>
            <a:r>
              <a:rPr sz="1800" b="1" i="1" spc="-5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800" b="1" i="1" spc="-5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жизнь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.</a:t>
            </a:r>
            <a:endParaRPr sz="18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b="1" dirty="0"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</a:pP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Охрана</a:t>
            </a:r>
            <a:r>
              <a:rPr sz="18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труда</a:t>
            </a:r>
            <a:r>
              <a:rPr sz="18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является</a:t>
            </a:r>
            <a:r>
              <a:rPr sz="18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приоритетным</a:t>
            </a:r>
            <a:endParaRPr sz="1800" b="1" dirty="0">
              <a:latin typeface="Calibri Light"/>
              <a:cs typeface="Calibri Light"/>
            </a:endParaRPr>
          </a:p>
          <a:p>
            <a:pPr marL="12700" marR="262890" algn="ctr">
              <a:lnSpc>
                <a:spcPct val="100000"/>
              </a:lnSpc>
            </a:pP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направлением</a:t>
            </a:r>
            <a:r>
              <a:rPr sz="18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по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обеспечению</a:t>
            </a:r>
            <a:r>
              <a:rPr sz="18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сохранения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жизни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и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здоровья</a:t>
            </a:r>
            <a:r>
              <a:rPr sz="18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людей.</a:t>
            </a:r>
            <a:endParaRPr sz="1800" b="1" dirty="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626" y="236652"/>
            <a:ext cx="2697095" cy="7722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5871" y="1048511"/>
            <a:ext cx="5593841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628" y="1831085"/>
            <a:ext cx="3798570" cy="26079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ct val="92700"/>
              </a:lnSpc>
              <a:spcBef>
                <a:spcPts val="415"/>
              </a:spcBef>
            </a:pP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ТРЕБОВАНИЯ </a:t>
            </a:r>
            <a:r>
              <a:rPr sz="3600" b="1" spc="-20" dirty="0">
                <a:solidFill>
                  <a:srgbClr val="001F5F"/>
                </a:solidFill>
                <a:latin typeface="Segoe UI"/>
                <a:cs typeface="Segoe UI"/>
              </a:rPr>
              <a:t>ОХРАНЫ</a:t>
            </a:r>
            <a:r>
              <a:rPr sz="3600" b="1" spc="-1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ТРУДА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РЕМОНТЕ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3600" b="1" spc="-55" dirty="0">
                <a:solidFill>
                  <a:srgbClr val="001F5F"/>
                </a:solidFill>
                <a:latin typeface="Segoe UI"/>
                <a:cs typeface="Segoe UI"/>
              </a:rPr>
              <a:t>ЭКСПЛУАТАЦИИ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КОЛОДЦЕВ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7082791" y="1925574"/>
            <a:ext cx="488061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b="1" dirty="0"/>
              <a:t>специальная</a:t>
            </a:r>
            <a:r>
              <a:rPr b="1" spc="-70" dirty="0"/>
              <a:t> </a:t>
            </a:r>
            <a:r>
              <a:rPr b="1" dirty="0"/>
              <a:t>одежда</a:t>
            </a:r>
            <a:r>
              <a:rPr b="1" spc="-20" dirty="0"/>
              <a:t> </a:t>
            </a:r>
            <a:r>
              <a:rPr b="1" dirty="0"/>
              <a:t>и</a:t>
            </a:r>
            <a:r>
              <a:rPr b="1" spc="-25" dirty="0"/>
              <a:t> </a:t>
            </a:r>
            <a:r>
              <a:rPr b="1" dirty="0"/>
              <a:t>специальная</a:t>
            </a:r>
            <a:r>
              <a:rPr b="1" spc="-50" dirty="0"/>
              <a:t> </a:t>
            </a:r>
            <a:r>
              <a:rPr b="1" spc="-10" dirty="0"/>
              <a:t>обувь;</a:t>
            </a:r>
          </a:p>
          <a:p>
            <a:pPr marL="12700" marR="513715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b="1" dirty="0"/>
              <a:t>защитные</a:t>
            </a:r>
            <a:r>
              <a:rPr b="1" spc="-65" dirty="0"/>
              <a:t> </a:t>
            </a:r>
            <a:r>
              <a:rPr b="1" dirty="0"/>
              <a:t>каски</a:t>
            </a:r>
            <a:r>
              <a:rPr b="1" spc="-25" dirty="0"/>
              <a:t> </a:t>
            </a:r>
            <a:r>
              <a:rPr b="1" dirty="0"/>
              <a:t>и</a:t>
            </a:r>
            <a:r>
              <a:rPr b="1" spc="-15" dirty="0"/>
              <a:t> </a:t>
            </a:r>
            <a:r>
              <a:rPr b="1" dirty="0"/>
              <a:t>жилеты</a:t>
            </a:r>
            <a:r>
              <a:rPr b="1" spc="-35" dirty="0"/>
              <a:t> </a:t>
            </a:r>
            <a:r>
              <a:rPr b="1" spc="-10" dirty="0"/>
              <a:t>оранжевого</a:t>
            </a:r>
            <a:r>
              <a:rPr b="1" i="1" spc="-10" dirty="0"/>
              <a:t> </a:t>
            </a:r>
            <a:r>
              <a:rPr b="1" i="1" dirty="0"/>
              <a:t>цвета</a:t>
            </a:r>
            <a:r>
              <a:rPr b="1" i="1" spc="-55" dirty="0"/>
              <a:t> </a:t>
            </a:r>
            <a:r>
              <a:rPr b="1" i="1" dirty="0"/>
              <a:t>со</a:t>
            </a:r>
            <a:r>
              <a:rPr b="1" i="1" spc="-40" dirty="0"/>
              <a:t> </a:t>
            </a:r>
            <a:r>
              <a:rPr b="1" i="1" dirty="0"/>
              <a:t>светоотражающей</a:t>
            </a:r>
            <a:r>
              <a:rPr b="1" i="1" spc="-60" dirty="0"/>
              <a:t> </a:t>
            </a:r>
            <a:r>
              <a:rPr b="1" i="1" spc="-10" dirty="0"/>
              <a:t>полосой;</a:t>
            </a:r>
          </a:p>
          <a:p>
            <a:pPr marL="12700" marR="103505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b="1" dirty="0"/>
              <a:t>кислородные</a:t>
            </a:r>
            <a:r>
              <a:rPr b="1" spc="-45" dirty="0"/>
              <a:t> </a:t>
            </a:r>
            <a:r>
              <a:rPr b="1" dirty="0"/>
              <a:t>изолирующие</a:t>
            </a:r>
            <a:r>
              <a:rPr b="1" spc="-45" dirty="0"/>
              <a:t> </a:t>
            </a:r>
            <a:r>
              <a:rPr b="1" dirty="0"/>
              <a:t>или</a:t>
            </a:r>
            <a:r>
              <a:rPr b="1" spc="-20" dirty="0"/>
              <a:t> </a:t>
            </a:r>
            <a:r>
              <a:rPr b="1" spc="-10" dirty="0"/>
              <a:t>шланговые</a:t>
            </a:r>
            <a:r>
              <a:rPr b="1" i="1" spc="-10" dirty="0"/>
              <a:t> </a:t>
            </a:r>
            <a:r>
              <a:rPr b="1" i="1" dirty="0"/>
              <a:t>противогазы</a:t>
            </a:r>
            <a:r>
              <a:rPr b="1" i="1" spc="-40" dirty="0"/>
              <a:t> </a:t>
            </a:r>
            <a:r>
              <a:rPr b="1" i="1" dirty="0"/>
              <a:t>с</a:t>
            </a:r>
            <a:r>
              <a:rPr b="1" i="1" spc="-15" dirty="0"/>
              <a:t> </a:t>
            </a:r>
            <a:r>
              <a:rPr b="1" i="1" dirty="0"/>
              <a:t>длиной</a:t>
            </a:r>
            <a:r>
              <a:rPr b="1" i="1" spc="-30" dirty="0"/>
              <a:t> </a:t>
            </a:r>
            <a:r>
              <a:rPr b="1" i="1" dirty="0"/>
              <a:t>шланга</a:t>
            </a:r>
            <a:r>
              <a:rPr b="1" i="1" spc="-30" dirty="0"/>
              <a:t> </a:t>
            </a:r>
            <a:r>
              <a:rPr b="1" i="1" dirty="0"/>
              <a:t>на</a:t>
            </a:r>
            <a:r>
              <a:rPr b="1" i="1" spc="-20" dirty="0"/>
              <a:t> </a:t>
            </a:r>
            <a:r>
              <a:rPr b="1" i="1" dirty="0"/>
              <a:t>два</a:t>
            </a:r>
            <a:r>
              <a:rPr b="1" i="1" spc="-15" dirty="0"/>
              <a:t> </a:t>
            </a:r>
            <a:r>
              <a:rPr b="1" i="1" spc="-10" dirty="0"/>
              <a:t>метра </a:t>
            </a:r>
            <a:r>
              <a:rPr b="1" i="1" dirty="0"/>
              <a:t>больше</a:t>
            </a:r>
            <a:r>
              <a:rPr b="1" i="1" spc="-30" dirty="0"/>
              <a:t> </a:t>
            </a:r>
            <a:r>
              <a:rPr b="1" i="1" dirty="0"/>
              <a:t>глубины</a:t>
            </a:r>
            <a:r>
              <a:rPr b="1" i="1" spc="-40" dirty="0"/>
              <a:t> </a:t>
            </a:r>
            <a:r>
              <a:rPr b="1" i="1" dirty="0"/>
              <a:t>колодца,</a:t>
            </a:r>
            <a:r>
              <a:rPr b="1" i="1" spc="-30" dirty="0"/>
              <a:t> </a:t>
            </a:r>
            <a:r>
              <a:rPr b="1" i="1" dirty="0"/>
              <a:t>но</a:t>
            </a:r>
            <a:r>
              <a:rPr b="1" i="1" spc="-20" dirty="0"/>
              <a:t> </a:t>
            </a:r>
            <a:r>
              <a:rPr b="1" i="1" dirty="0"/>
              <a:t>при</a:t>
            </a:r>
            <a:r>
              <a:rPr b="1" i="1" spc="-25" dirty="0"/>
              <a:t> </a:t>
            </a:r>
            <a:r>
              <a:rPr b="1" i="1" dirty="0"/>
              <a:t>этом</a:t>
            </a:r>
            <a:r>
              <a:rPr b="1" i="1" spc="-45" dirty="0"/>
              <a:t> </a:t>
            </a:r>
            <a:r>
              <a:rPr b="1" i="1" spc="-10" dirty="0"/>
              <a:t>общая </a:t>
            </a:r>
            <a:r>
              <a:rPr b="1" i="1" dirty="0"/>
              <a:t>длина</a:t>
            </a:r>
            <a:r>
              <a:rPr b="1" i="1" spc="-45" dirty="0"/>
              <a:t> </a:t>
            </a:r>
            <a:r>
              <a:rPr b="1" i="1" dirty="0"/>
              <a:t>шланга</a:t>
            </a:r>
            <a:r>
              <a:rPr b="1" i="1" spc="-25" dirty="0"/>
              <a:t> </a:t>
            </a:r>
            <a:r>
              <a:rPr b="1" i="1" dirty="0"/>
              <a:t>не</a:t>
            </a:r>
            <a:r>
              <a:rPr b="1" i="1" spc="-10" dirty="0"/>
              <a:t> </a:t>
            </a:r>
            <a:r>
              <a:rPr b="1" i="1" dirty="0"/>
              <a:t>должна</a:t>
            </a:r>
            <a:r>
              <a:rPr b="1" i="1" spc="-20" dirty="0"/>
              <a:t> </a:t>
            </a:r>
            <a:r>
              <a:rPr b="1" i="1" dirty="0"/>
              <a:t>превышать</a:t>
            </a:r>
            <a:r>
              <a:rPr b="1" i="1" spc="-35" dirty="0"/>
              <a:t> </a:t>
            </a:r>
            <a:r>
              <a:rPr b="1" i="1" dirty="0"/>
              <a:t>12</a:t>
            </a:r>
            <a:r>
              <a:rPr b="1" i="1" spc="-20" dirty="0"/>
              <a:t> </a:t>
            </a:r>
            <a:r>
              <a:rPr b="1" i="1" spc="-25" dirty="0"/>
              <a:t>м;</a:t>
            </a:r>
          </a:p>
          <a:p>
            <a:pPr marL="12700" marR="508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b="1" dirty="0"/>
              <a:t>предохранительные</a:t>
            </a:r>
            <a:r>
              <a:rPr b="1" spc="-70" dirty="0"/>
              <a:t> </a:t>
            </a:r>
            <a:r>
              <a:rPr b="1" dirty="0"/>
              <a:t>пояса</a:t>
            </a:r>
            <a:r>
              <a:rPr b="1" spc="-20" dirty="0"/>
              <a:t> </a:t>
            </a:r>
            <a:r>
              <a:rPr b="1" dirty="0"/>
              <a:t>со</a:t>
            </a:r>
            <a:r>
              <a:rPr b="1" spc="-40" dirty="0"/>
              <a:t> </a:t>
            </a:r>
            <a:r>
              <a:rPr b="1" spc="-10" dirty="0"/>
              <a:t>страховочным</a:t>
            </a:r>
            <a:r>
              <a:rPr b="1" i="1" spc="-10" dirty="0"/>
              <a:t> </a:t>
            </a:r>
            <a:r>
              <a:rPr b="1" i="1" dirty="0"/>
              <a:t>канатом,</a:t>
            </a:r>
            <a:r>
              <a:rPr b="1" i="1" spc="-65" dirty="0"/>
              <a:t> </a:t>
            </a:r>
            <a:r>
              <a:rPr b="1" i="1" dirty="0"/>
              <a:t>длина</a:t>
            </a:r>
            <a:r>
              <a:rPr b="1" i="1" spc="-40" dirty="0"/>
              <a:t> </a:t>
            </a:r>
            <a:r>
              <a:rPr b="1" i="1" dirty="0"/>
              <a:t>которого</a:t>
            </a:r>
            <a:r>
              <a:rPr b="1" i="1" spc="-30" dirty="0"/>
              <a:t> </a:t>
            </a:r>
            <a:r>
              <a:rPr b="1" i="1" dirty="0"/>
              <a:t>должна</a:t>
            </a:r>
            <a:r>
              <a:rPr b="1" i="1" spc="-35" dirty="0"/>
              <a:t> </a:t>
            </a:r>
            <a:r>
              <a:rPr b="1" i="1" dirty="0"/>
              <a:t>быть</a:t>
            </a:r>
            <a:r>
              <a:rPr b="1" i="1" spc="-40" dirty="0"/>
              <a:t> </a:t>
            </a:r>
            <a:r>
              <a:rPr b="1" i="1" spc="-25" dirty="0"/>
              <a:t>не </a:t>
            </a:r>
            <a:r>
              <a:rPr b="1" i="1" dirty="0"/>
              <a:t>менее</a:t>
            </a:r>
            <a:r>
              <a:rPr b="1" i="1" spc="-45" dirty="0"/>
              <a:t> </a:t>
            </a:r>
            <a:r>
              <a:rPr b="1" i="1" dirty="0"/>
              <a:t>чем</a:t>
            </a:r>
            <a:r>
              <a:rPr b="1" i="1" spc="-20" dirty="0"/>
              <a:t> </a:t>
            </a:r>
            <a:r>
              <a:rPr b="1" i="1" dirty="0"/>
              <a:t>на</a:t>
            </a:r>
            <a:r>
              <a:rPr b="1" i="1" spc="-30" dirty="0"/>
              <a:t> </a:t>
            </a:r>
            <a:r>
              <a:rPr b="1" i="1" dirty="0"/>
              <a:t>2</a:t>
            </a:r>
            <a:r>
              <a:rPr b="1" i="1" spc="-20" dirty="0"/>
              <a:t> </a:t>
            </a:r>
            <a:r>
              <a:rPr b="1" i="1" dirty="0"/>
              <a:t>м</a:t>
            </a:r>
            <a:r>
              <a:rPr b="1" i="1" spc="-20" dirty="0"/>
              <a:t> </a:t>
            </a:r>
            <a:r>
              <a:rPr b="1" i="1" dirty="0"/>
              <a:t>больше</a:t>
            </a:r>
            <a:r>
              <a:rPr b="1" i="1" spc="-30" dirty="0"/>
              <a:t> </a:t>
            </a:r>
            <a:r>
              <a:rPr b="1" i="1" dirty="0"/>
              <a:t>расстояния</a:t>
            </a:r>
            <a:r>
              <a:rPr b="1" i="1" spc="-55" dirty="0"/>
              <a:t> </a:t>
            </a:r>
            <a:r>
              <a:rPr b="1" i="1" spc="-25" dirty="0"/>
              <a:t>от</a:t>
            </a:r>
          </a:p>
          <a:p>
            <a:pPr marL="12700" marR="256540">
              <a:lnSpc>
                <a:spcPct val="100000"/>
              </a:lnSpc>
            </a:pPr>
            <a:r>
              <a:rPr b="1" dirty="0"/>
              <a:t>поверхности</a:t>
            </a:r>
            <a:r>
              <a:rPr b="1" spc="-45" dirty="0"/>
              <a:t> </a:t>
            </a:r>
            <a:r>
              <a:rPr b="1" dirty="0"/>
              <a:t>земли</a:t>
            </a:r>
            <a:r>
              <a:rPr b="1" spc="-30" dirty="0"/>
              <a:t> </a:t>
            </a:r>
            <a:r>
              <a:rPr b="1" dirty="0"/>
              <a:t>до</a:t>
            </a:r>
            <a:r>
              <a:rPr b="1" spc="-10" dirty="0"/>
              <a:t> </a:t>
            </a:r>
            <a:r>
              <a:rPr b="1" dirty="0"/>
              <a:t>наиболее</a:t>
            </a:r>
            <a:r>
              <a:rPr b="1" spc="-45" dirty="0"/>
              <a:t> </a:t>
            </a:r>
            <a:r>
              <a:rPr b="1" spc="-10" dirty="0"/>
              <a:t>удаленного</a:t>
            </a:r>
            <a:r>
              <a:rPr b="1" i="1" spc="-10" dirty="0"/>
              <a:t> </a:t>
            </a:r>
            <a:r>
              <a:rPr b="1" i="1" dirty="0"/>
              <a:t>рабочего</a:t>
            </a:r>
            <a:r>
              <a:rPr b="1" i="1" spc="-40" dirty="0"/>
              <a:t> </a:t>
            </a:r>
            <a:r>
              <a:rPr b="1" i="1" dirty="0"/>
              <a:t>места</a:t>
            </a:r>
            <a:r>
              <a:rPr b="1" i="1" spc="-35" dirty="0"/>
              <a:t> </a:t>
            </a:r>
            <a:r>
              <a:rPr b="1" i="1" dirty="0"/>
              <a:t>в</a:t>
            </a:r>
            <a:r>
              <a:rPr b="1" i="1" spc="-30" dirty="0"/>
              <a:t> </a:t>
            </a:r>
            <a:r>
              <a:rPr b="1" i="1" spc="-10" dirty="0"/>
              <a:t>колодце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032" y="1953767"/>
            <a:ext cx="2575560" cy="40599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517" y="253135"/>
            <a:ext cx="11630964" cy="1287250"/>
          </a:xfrm>
          <a:prstGeom prst="rect">
            <a:avLst/>
          </a:prstGeom>
        </p:spPr>
        <p:txBody>
          <a:bodyPr vert="horz" wrap="square" lIns="0" tIns="55601" rIns="0" bIns="0" rtlCol="0">
            <a:spAutoFit/>
          </a:bodyPr>
          <a:lstStyle/>
          <a:p>
            <a:pPr marL="4478020" marR="23495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Calibri Light"/>
                <a:cs typeface="Calibri Light"/>
              </a:rPr>
              <a:t>Бригады,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выполняющие</a:t>
            </a:r>
            <a:r>
              <a:rPr sz="2000" i="1" spc="-7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вышеуказанные</a:t>
            </a:r>
            <a:r>
              <a:rPr sz="2000" i="1" spc="-6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работы,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должны</a:t>
            </a:r>
            <a:r>
              <a:rPr sz="2000" i="1" spc="-7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быть обеспечены</a:t>
            </a:r>
            <a:r>
              <a:rPr sz="2000" i="1" spc="-3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защитными</a:t>
            </a:r>
            <a:r>
              <a:rPr sz="2000" i="1" spc="-1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средствами</a:t>
            </a:r>
            <a:r>
              <a:rPr sz="2000" i="1" spc="-1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(газоанализаторы</a:t>
            </a:r>
            <a:r>
              <a:rPr sz="2000" i="1" spc="-15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или</a:t>
            </a:r>
            <a:endParaRPr sz="2000" dirty="0">
              <a:latin typeface="Calibri Light"/>
              <a:cs typeface="Calibri Light"/>
            </a:endParaRPr>
          </a:p>
          <a:p>
            <a:pPr marL="4478020" marR="5080">
              <a:lnSpc>
                <a:spcPct val="100000"/>
              </a:lnSpc>
            </a:pPr>
            <a:r>
              <a:rPr sz="2000" i="1" spc="-20" dirty="0">
                <a:latin typeface="Calibri Light"/>
                <a:cs typeface="Calibri Light"/>
              </a:rPr>
              <a:t>газосигнализаторы),</a:t>
            </a:r>
            <a:r>
              <a:rPr sz="2000" i="1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необходимым</a:t>
            </a:r>
            <a:r>
              <a:rPr sz="2000" i="1" spc="-10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инструментом,</a:t>
            </a:r>
            <a:r>
              <a:rPr sz="2000" i="1" spc="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инвентарем, </a:t>
            </a:r>
            <a:r>
              <a:rPr sz="2000" i="1" spc="-20" dirty="0">
                <a:latin typeface="Calibri Light"/>
                <a:cs typeface="Calibri Light"/>
              </a:rPr>
              <a:t>приспособлениями,</a:t>
            </a:r>
            <a:r>
              <a:rPr sz="2000" i="1" spc="-40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приборами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и</a:t>
            </a:r>
            <a:r>
              <a:rPr sz="2000" i="1" spc="-1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аптечкой</a:t>
            </a:r>
            <a:r>
              <a:rPr sz="2000" i="1" spc="-50" dirty="0">
                <a:latin typeface="Calibri Light"/>
                <a:cs typeface="Calibri Light"/>
              </a:rPr>
              <a:t> </a:t>
            </a:r>
            <a:r>
              <a:rPr sz="2000" i="1" spc="-10" dirty="0" err="1">
                <a:latin typeface="Calibri Light"/>
                <a:cs typeface="Calibri Light"/>
              </a:rPr>
              <a:t>первой</a:t>
            </a:r>
            <a:r>
              <a:rPr sz="2000" i="1" spc="-45" dirty="0">
                <a:latin typeface="Calibri Light"/>
                <a:cs typeface="Calibri Light"/>
              </a:rPr>
              <a:t> </a:t>
            </a:r>
            <a:r>
              <a:rPr sz="2000" i="1" spc="-10" dirty="0" err="1" smtClean="0">
                <a:latin typeface="Calibri Light"/>
                <a:cs typeface="Calibri Light"/>
              </a:rPr>
              <a:t>помощи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101" cy="15591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45734" y="2053844"/>
            <a:ext cx="605155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вентиляторы</a:t>
            </a:r>
            <a:r>
              <a:rPr sz="24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с</a:t>
            </a:r>
            <a:r>
              <a:rPr sz="2400" b="1" i="1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механическим</a:t>
            </a:r>
            <a:r>
              <a:rPr sz="24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или</a:t>
            </a:r>
            <a:r>
              <a:rPr sz="24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ручным приводом;</a:t>
            </a:r>
            <a:endParaRPr sz="2400" b="1" dirty="0">
              <a:latin typeface="Calibri Light"/>
              <a:cs typeface="Calibri Light"/>
            </a:endParaRPr>
          </a:p>
          <a:p>
            <a:pPr marL="12700" marR="114935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защитные</a:t>
            </a:r>
            <a:r>
              <a:rPr sz="24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ограждения</a:t>
            </a:r>
            <a:r>
              <a:rPr sz="24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r>
              <a:rPr sz="24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переносные</a:t>
            </a:r>
            <a:r>
              <a:rPr sz="2400" b="1" i="1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знаки безопасности;</a:t>
            </a:r>
            <a:endParaRPr sz="2400" b="1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штанги</a:t>
            </a:r>
            <a:r>
              <a:rPr sz="2400" b="1" i="1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24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вилки</a:t>
            </a:r>
            <a:r>
              <a:rPr sz="24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для</a:t>
            </a:r>
            <a:r>
              <a:rPr sz="24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открывания</a:t>
            </a:r>
            <a:r>
              <a:rPr sz="24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задвижек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колодцах;</a:t>
            </a:r>
            <a:endParaRPr sz="2400" b="1" dirty="0">
              <a:latin typeface="Calibri Light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штанги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ключи;</a:t>
            </a:r>
            <a:endParaRPr sz="2400" b="1" dirty="0">
              <a:latin typeface="Calibri Light"/>
              <a:cs typeface="Calibri Light"/>
            </a:endParaRPr>
          </a:p>
          <a:p>
            <a:pPr marL="12700" marR="58102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штанги</a:t>
            </a:r>
            <a:r>
              <a:rPr sz="24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для</a:t>
            </a:r>
            <a:r>
              <a:rPr sz="24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проверки</a:t>
            </a:r>
            <a:r>
              <a:rPr sz="24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прочности</a:t>
            </a:r>
            <a:r>
              <a:rPr sz="24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скоб</a:t>
            </a:r>
            <a:r>
              <a:rPr sz="24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колодцах;</a:t>
            </a:r>
            <a:endParaRPr sz="2400" b="1" dirty="0">
              <a:latin typeface="Calibri Light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лом;</a:t>
            </a:r>
            <a:endParaRPr sz="2400" b="1" dirty="0">
              <a:latin typeface="Calibri Light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i="1" dirty="0">
                <a:solidFill>
                  <a:srgbClr val="001F5F"/>
                </a:solidFill>
                <a:latin typeface="Calibri Light"/>
                <a:cs typeface="Calibri Light"/>
              </a:rPr>
              <a:t>переносные</a:t>
            </a:r>
            <a:r>
              <a:rPr sz="2400" b="1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лестницы.</a:t>
            </a:r>
            <a:endParaRPr sz="24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5734" y="341502"/>
            <a:ext cx="5539105" cy="153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НЕОБХОДИМЫЙ</a:t>
            </a:r>
            <a:endParaRPr sz="3200"/>
          </a:p>
          <a:p>
            <a:pPr marL="12700" marR="5080">
              <a:lnSpc>
                <a:spcPts val="4010"/>
              </a:lnSpc>
              <a:spcBef>
                <a:spcPts val="90"/>
              </a:spcBef>
            </a:pPr>
            <a:r>
              <a:rPr sz="3200" spc="-10" dirty="0"/>
              <a:t>ИНСТРУМЕНТ,</a:t>
            </a:r>
            <a:r>
              <a:rPr sz="3200" spc="-170" dirty="0"/>
              <a:t> </a:t>
            </a:r>
            <a:r>
              <a:rPr sz="3200" spc="-20" dirty="0"/>
              <a:t>ИНВЕНТАРЬ, </a:t>
            </a:r>
            <a:r>
              <a:rPr sz="3200" spc="-10" dirty="0"/>
              <a:t>ПРИСПОСОБЛЕНИЯ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783" y="2185416"/>
            <a:ext cx="4145279" cy="33253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3812" y="3584230"/>
            <a:ext cx="639445" cy="639445"/>
            <a:chOff x="10603812" y="3584230"/>
            <a:chExt cx="639445" cy="639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3812" y="3584230"/>
              <a:ext cx="638825" cy="6388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0107" y="3750564"/>
              <a:ext cx="315468" cy="3154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550508" y="5510726"/>
            <a:ext cx="675640" cy="680085"/>
            <a:chOff x="10550508" y="5510726"/>
            <a:chExt cx="675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0508" y="5510726"/>
              <a:ext cx="675329" cy="679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5056" y="5696711"/>
              <a:ext cx="315468" cy="31699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311082" y="4931520"/>
            <a:ext cx="680085" cy="675640"/>
            <a:chOff x="5311082" y="4931520"/>
            <a:chExt cx="680085" cy="6756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1082" y="4931520"/>
              <a:ext cx="679920" cy="6753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7067" y="5116068"/>
              <a:ext cx="316992" cy="31546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166680" y="2016034"/>
            <a:ext cx="639445" cy="639445"/>
            <a:chOff x="9166680" y="2016034"/>
            <a:chExt cx="639445" cy="6394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66680" y="2016034"/>
              <a:ext cx="638825" cy="638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2976" y="2182368"/>
              <a:ext cx="315468" cy="3154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607433" y="2086483"/>
            <a:ext cx="717486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1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Обход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осмотр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трасс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сетей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водоснабжения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канализации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осуществляется</a:t>
            </a:r>
            <a:r>
              <a:rPr sz="18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работниками,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одеты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сигнальные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жилеты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оранжевого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цвета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световозвращающими элементами;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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обхода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осмотра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трасс</a:t>
            </a:r>
            <a:r>
              <a:rPr sz="18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сетей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водоснабжения -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8200"/>
              </a:lnSpc>
              <a:spcBef>
                <a:spcPts val="45"/>
              </a:spcBef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канализации</a:t>
            </a:r>
            <a:r>
              <a:rPr sz="18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одним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работником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допускается</a:t>
            </a:r>
            <a:r>
              <a:rPr sz="18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открывать</a:t>
            </a:r>
            <a:r>
              <a:rPr sz="18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крышки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люков</a:t>
            </a:r>
            <a:r>
              <a:rPr sz="18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колодцев.</a:t>
            </a:r>
            <a:r>
              <a:rPr sz="1800" b="1" i="1" spc="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Осмотр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трасс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сетей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поверхности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земли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путем</a:t>
            </a:r>
            <a:r>
              <a:rPr sz="1900" b="1" i="1" spc="-10" dirty="0">
                <a:solidFill>
                  <a:srgbClr val="001F5F"/>
                </a:solidFill>
                <a:latin typeface="Symbol"/>
                <a:cs typeface="Symbol"/>
              </a:rPr>
              <a:t>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открывания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люков</a:t>
            </a:r>
            <a:r>
              <a:rPr sz="18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колодцев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выполняется</a:t>
            </a:r>
            <a:r>
              <a:rPr sz="18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бригадой,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состоящей</a:t>
            </a:r>
            <a:r>
              <a:rPr sz="18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менее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чем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работников,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снабжены</a:t>
            </a:r>
            <a:endParaRPr sz="1800">
              <a:latin typeface="Calibri"/>
              <a:cs typeface="Calibri"/>
            </a:endParaRPr>
          </a:p>
          <a:p>
            <a:pPr marL="12700" marR="120840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ключами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открывания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люков</a:t>
            </a:r>
            <a:r>
              <a:rPr sz="18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переносными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знаками- ограждениями;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744855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осмотра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допускается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выполнять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какие-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либо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ремонтные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восстановительные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работы.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45734" y="341502"/>
            <a:ext cx="5683250" cy="153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1820">
              <a:lnSpc>
                <a:spcPts val="4000"/>
              </a:lnSpc>
              <a:spcBef>
                <a:spcPts val="100"/>
              </a:spcBef>
            </a:pPr>
            <a:r>
              <a:rPr sz="3200" spc="-10" dirty="0"/>
              <a:t>ОБЯЗАННОСТИ </a:t>
            </a:r>
            <a:r>
              <a:rPr sz="3200" dirty="0"/>
              <a:t>ЧЛЕНОВ</a:t>
            </a:r>
            <a:r>
              <a:rPr sz="3200" spc="-55" dirty="0"/>
              <a:t> </a:t>
            </a:r>
            <a:r>
              <a:rPr sz="3200" spc="-10" dirty="0"/>
              <a:t>БРИГАДЫ</a:t>
            </a:r>
            <a:endParaRPr sz="32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200" dirty="0"/>
              <a:t>ПРИ</a:t>
            </a:r>
            <a:r>
              <a:rPr sz="3200" spc="-130" dirty="0"/>
              <a:t> </a:t>
            </a:r>
            <a:r>
              <a:rPr sz="3200" dirty="0"/>
              <a:t>ОСМОТРЕ</a:t>
            </a:r>
            <a:r>
              <a:rPr sz="3200" spc="-125" dirty="0"/>
              <a:t> </a:t>
            </a:r>
            <a:r>
              <a:rPr sz="3200" spc="-25" dirty="0"/>
              <a:t>ТРАСС</a:t>
            </a:r>
            <a:r>
              <a:rPr sz="3200" spc="-110" dirty="0"/>
              <a:t> </a:t>
            </a:r>
            <a:r>
              <a:rPr sz="3200" spc="-10" dirty="0"/>
              <a:t>СЕТЕЙ</a:t>
            </a:r>
            <a:endParaRPr sz="3200"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223" y="606497"/>
            <a:ext cx="2673947" cy="281874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3391" y="3653008"/>
            <a:ext cx="2744098" cy="268608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264094" y="1188538"/>
            <a:ext cx="680085" cy="675640"/>
            <a:chOff x="4264094" y="1188538"/>
            <a:chExt cx="680085" cy="67564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4094" y="1188538"/>
              <a:ext cx="679920" cy="6753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0080" y="1373123"/>
              <a:ext cx="316992" cy="3154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563745" marR="5080" indent="-3724275">
              <a:lnSpc>
                <a:spcPts val="4000"/>
              </a:lnSpc>
              <a:spcBef>
                <a:spcPts val="40"/>
              </a:spcBef>
            </a:pPr>
            <a:r>
              <a:rPr sz="3200" dirty="0"/>
              <a:t>ОБЯЗАННОСТИ</a:t>
            </a:r>
            <a:r>
              <a:rPr sz="3200" spc="-85" dirty="0"/>
              <a:t> </a:t>
            </a:r>
            <a:r>
              <a:rPr sz="3200" dirty="0"/>
              <a:t>ЧЛЕНОВ</a:t>
            </a:r>
            <a:r>
              <a:rPr sz="3200" spc="-60" dirty="0"/>
              <a:t> </a:t>
            </a:r>
            <a:r>
              <a:rPr sz="3200" dirty="0"/>
              <a:t>БРИГАДЫ</a:t>
            </a:r>
            <a:r>
              <a:rPr sz="3200" spc="-70" dirty="0"/>
              <a:t> </a:t>
            </a:r>
            <a:r>
              <a:rPr sz="3200" dirty="0"/>
              <a:t>ПРИ</a:t>
            </a:r>
            <a:r>
              <a:rPr sz="3200" spc="-55" dirty="0"/>
              <a:t> </a:t>
            </a:r>
            <a:r>
              <a:rPr sz="3200" spc="-10" dirty="0"/>
              <a:t>ОСМОТРЕ </a:t>
            </a:r>
            <a:r>
              <a:rPr sz="3200" spc="-25" dirty="0"/>
              <a:t>ТРАСС</a:t>
            </a:r>
            <a:r>
              <a:rPr sz="3200" spc="-200" dirty="0"/>
              <a:t> </a:t>
            </a:r>
            <a:r>
              <a:rPr sz="3200" spc="-10" dirty="0"/>
              <a:t>СЕТЕЙ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0" y="1211580"/>
            <a:ext cx="5945885" cy="54947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674" y="1212341"/>
            <a:ext cx="6033770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9085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Обязанности</a:t>
            </a:r>
            <a:r>
              <a:rPr sz="2000" b="1" i="1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членов</a:t>
            </a:r>
            <a:r>
              <a:rPr sz="20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бригады</a:t>
            </a:r>
            <a:r>
              <a:rPr sz="20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при</a:t>
            </a:r>
            <a:r>
              <a:rPr sz="20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спусках</a:t>
            </a:r>
            <a:r>
              <a:rPr sz="20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колодцы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распределяются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следующим</a:t>
            </a:r>
            <a:r>
              <a:rPr sz="20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образом:</a:t>
            </a:r>
            <a:endParaRPr sz="20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b="1" dirty="0">
              <a:latin typeface="Calibri Light"/>
              <a:cs typeface="Calibri Light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один</a:t>
            </a:r>
            <a:r>
              <a:rPr sz="2000" b="1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из</a:t>
            </a:r>
            <a:r>
              <a:rPr sz="20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членов</a:t>
            </a:r>
            <a:r>
              <a:rPr sz="20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бригады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выполняет</a:t>
            </a:r>
            <a:r>
              <a:rPr sz="2000" b="1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работы</a:t>
            </a:r>
            <a:r>
              <a:rPr sz="20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в</a:t>
            </a:r>
            <a:endParaRPr sz="20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колодце;</a:t>
            </a:r>
            <a:endParaRPr sz="2000" b="1" dirty="0">
              <a:latin typeface="Calibri Light"/>
              <a:cs typeface="Calibri Light"/>
            </a:endParaRPr>
          </a:p>
          <a:p>
            <a:pPr marL="12700" marR="9144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второй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2000" b="1" i="1" spc="-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</a:t>
            </a:r>
            <a:r>
              <a:rPr sz="20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помощью</a:t>
            </a:r>
            <a:r>
              <a:rPr sz="20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страховочных</a:t>
            </a:r>
            <a:r>
              <a:rPr sz="2000" b="1" i="1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средств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страхует</a:t>
            </a:r>
            <a:r>
              <a:rPr sz="2000" b="1" i="1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работающего</a:t>
            </a:r>
            <a:r>
              <a:rPr sz="2000" b="1" i="1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наблюдает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за</a:t>
            </a:r>
            <a:r>
              <a:rPr sz="20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ним;</a:t>
            </a:r>
            <a:endParaRPr sz="2000" b="1" dirty="0">
              <a:latin typeface="Calibri Light"/>
              <a:cs typeface="Calibri Light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третий,</a:t>
            </a:r>
            <a:r>
              <a:rPr sz="2000" b="1" i="1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работающий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поверхности,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подает</a:t>
            </a:r>
            <a:endParaRPr sz="20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необходимые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инструменты</a:t>
            </a:r>
            <a:r>
              <a:rPr sz="2000" b="1" i="1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r>
              <a:rPr sz="20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материалы</a:t>
            </a:r>
            <a:endParaRPr sz="2000" b="1" dirty="0">
              <a:latin typeface="Calibri Light"/>
              <a:cs typeface="Calibri Light"/>
            </a:endParaRPr>
          </a:p>
          <a:p>
            <a:pPr marL="12700" marR="90551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работающему</a:t>
            </a:r>
            <a:r>
              <a:rPr sz="2000" b="1" i="1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в</a:t>
            </a:r>
            <a:r>
              <a:rPr sz="20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колодце,</a:t>
            </a:r>
            <a:r>
              <a:rPr sz="20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при</a:t>
            </a:r>
            <a:r>
              <a:rPr sz="20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необходимости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оказывает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помощь</a:t>
            </a:r>
            <a:r>
              <a:rPr sz="20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работающему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в</a:t>
            </a:r>
            <a:r>
              <a:rPr sz="20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колодце</a:t>
            </a:r>
            <a:r>
              <a:rPr sz="2000" b="1" i="1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endParaRPr sz="2000" b="1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страхующему,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наблюдает</a:t>
            </a:r>
            <a:r>
              <a:rPr sz="2000" b="1" i="1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за</a:t>
            </a:r>
            <a:r>
              <a:rPr sz="20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движением</a:t>
            </a:r>
            <a:r>
              <a:rPr sz="2000" b="1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транспорта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r>
              <a:rPr sz="2000" b="1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осуществляет</a:t>
            </a:r>
            <a:r>
              <a:rPr sz="2000" b="1" i="1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контроль</a:t>
            </a:r>
            <a:r>
              <a:rPr sz="2000" b="1" i="1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за</a:t>
            </a:r>
            <a:r>
              <a:rPr sz="20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 Light"/>
                <a:cs typeface="Calibri Light"/>
              </a:rPr>
              <a:t>загазованностью</a:t>
            </a:r>
            <a:r>
              <a:rPr sz="2000" b="1" i="1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20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колодце.</a:t>
            </a:r>
            <a:endParaRPr sz="20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b="1" dirty="0">
              <a:latin typeface="Calibri Light"/>
              <a:cs typeface="Calibri Light"/>
            </a:endParaRPr>
          </a:p>
          <a:p>
            <a:pPr marL="12700" marR="172085" algn="ctr">
              <a:lnSpc>
                <a:spcPct val="100000"/>
              </a:lnSpc>
            </a:pPr>
            <a:r>
              <a:rPr sz="18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Запрещается</a:t>
            </a:r>
            <a:r>
              <a:rPr sz="1800" b="1" i="1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отвлекать</a:t>
            </a:r>
            <a:r>
              <a:rPr sz="1800" b="1" i="1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этих</a:t>
            </a:r>
            <a:r>
              <a:rPr sz="1800" b="1" i="1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работников</a:t>
            </a:r>
            <a:r>
              <a:rPr sz="1800" b="1" i="1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для</a:t>
            </a:r>
            <a:r>
              <a:rPr sz="1800" b="1" i="1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выполнения других</a:t>
            </a:r>
            <a:r>
              <a:rPr sz="1800" b="1" i="1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работ</a:t>
            </a:r>
            <a:r>
              <a:rPr sz="1800" b="1" i="1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до</a:t>
            </a:r>
            <a:r>
              <a:rPr sz="1800" b="1" i="1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тех</a:t>
            </a:r>
            <a:r>
              <a:rPr sz="1800" b="1" i="1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пор,</a:t>
            </a:r>
            <a:r>
              <a:rPr sz="1800" b="1" i="1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пока</a:t>
            </a:r>
            <a:r>
              <a:rPr sz="1800" b="1" i="1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работающий</a:t>
            </a:r>
            <a:r>
              <a:rPr sz="1800" b="1" i="1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в</a:t>
            </a:r>
            <a:r>
              <a:rPr sz="1800" b="1" i="1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колодце</a:t>
            </a:r>
            <a:r>
              <a:rPr sz="1800" b="1" i="1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25" dirty="0">
                <a:solidFill>
                  <a:srgbClr val="FF0000"/>
                </a:solidFill>
                <a:latin typeface="Calibri Light"/>
                <a:cs typeface="Calibri Light"/>
              </a:rPr>
              <a:t>не</a:t>
            </a:r>
            <a:endParaRPr sz="1800" b="1" dirty="0">
              <a:solidFill>
                <a:srgbClr val="FF0000"/>
              </a:solidFill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</a:pPr>
            <a:r>
              <a:rPr sz="18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выйдет</a:t>
            </a:r>
            <a:r>
              <a:rPr sz="1800" b="1" i="1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 Light"/>
                <a:cs typeface="Calibri Light"/>
              </a:rPr>
              <a:t>на</a:t>
            </a:r>
            <a:r>
              <a:rPr sz="1800" b="1" i="1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поверхность.</a:t>
            </a:r>
            <a:endParaRPr sz="1800" b="1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88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18" y="253135"/>
            <a:ext cx="5103495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dirty="0"/>
              <a:t>ПРИ</a:t>
            </a:r>
            <a:r>
              <a:rPr spc="-114" dirty="0"/>
              <a:t> </a:t>
            </a:r>
            <a:r>
              <a:rPr spc="-10" dirty="0"/>
              <a:t>ВЫПОЛНЕНИИ</a:t>
            </a:r>
            <a:r>
              <a:rPr spc="-90" dirty="0"/>
              <a:t> </a:t>
            </a:r>
            <a:r>
              <a:rPr spc="-45" dirty="0"/>
              <a:t>РАБОТ</a:t>
            </a:r>
            <a:r>
              <a:rPr spc="-110" dirty="0"/>
              <a:t> </a:t>
            </a:r>
            <a:r>
              <a:rPr spc="-50" dirty="0"/>
              <a:t>В </a:t>
            </a:r>
            <a:r>
              <a:rPr spc="-25" dirty="0"/>
              <a:t>КОЛОДЦАХ,КАМЕРАХ</a:t>
            </a:r>
            <a:r>
              <a:rPr spc="-95" dirty="0"/>
              <a:t> </a:t>
            </a:r>
            <a:r>
              <a:rPr spc="-50" dirty="0"/>
              <a:t>И</a:t>
            </a:r>
          </a:p>
          <a:p>
            <a:pPr marL="12700" marR="829944">
              <a:lnSpc>
                <a:spcPct val="119000"/>
              </a:lnSpc>
              <a:spcBef>
                <a:spcPts val="10"/>
              </a:spcBef>
            </a:pPr>
            <a:r>
              <a:rPr dirty="0"/>
              <a:t>ДРУГИХ</a:t>
            </a:r>
            <a:r>
              <a:rPr spc="-114" dirty="0"/>
              <a:t> </a:t>
            </a:r>
            <a:r>
              <a:rPr spc="-10" dirty="0"/>
              <a:t>СООРУЖЕНИЯХ </a:t>
            </a:r>
            <a:r>
              <a:rPr dirty="0"/>
              <a:t>БРИГАДА</a:t>
            </a:r>
            <a:r>
              <a:rPr spc="-155" dirty="0"/>
              <a:t> </a:t>
            </a:r>
            <a:r>
              <a:rPr spc="-10" dirty="0"/>
              <a:t>ОБЯЗАНА: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4545" y="361899"/>
            <a:ext cx="567309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400" b="0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процессе</a:t>
            </a:r>
            <a:r>
              <a:rPr sz="2400" b="0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работы</a:t>
            </a:r>
            <a:r>
              <a:rPr sz="2400" b="0" i="1" spc="-9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400" b="0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колодце,</a:t>
            </a:r>
            <a:r>
              <a:rPr sz="2400" b="0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камере</a:t>
            </a:r>
            <a:r>
              <a:rPr sz="2400" b="0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5" dirty="0">
                <a:solidFill>
                  <a:srgbClr val="030452"/>
                </a:solidFill>
                <a:latin typeface="Calibri Light"/>
                <a:cs typeface="Calibri Light"/>
              </a:rPr>
              <a:t>или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сооружении</a:t>
            </a:r>
            <a:r>
              <a:rPr sz="2400" b="0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постоянно</a:t>
            </a:r>
            <a:r>
              <a:rPr sz="2400" b="0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проверять</a:t>
            </a:r>
            <a:endParaRPr sz="2400" dirty="0">
              <a:latin typeface="Calibri Light"/>
              <a:cs typeface="Calibri Light"/>
            </a:endParaRPr>
          </a:p>
          <a:p>
            <a:pPr marL="12700" marR="730250">
              <a:lnSpc>
                <a:spcPct val="100000"/>
              </a:lnSpc>
            </a:pP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воздушную</a:t>
            </a:r>
            <a:r>
              <a:rPr sz="2400" b="0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среду</a:t>
            </a:r>
            <a:r>
              <a:rPr sz="2400" b="0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на</a:t>
            </a:r>
            <a:r>
              <a:rPr sz="2400" b="0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загазованность</a:t>
            </a:r>
            <a:r>
              <a:rPr sz="2400" b="0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50" dirty="0">
                <a:solidFill>
                  <a:srgbClr val="030452"/>
                </a:solidFill>
                <a:latin typeface="Calibri Light"/>
                <a:cs typeface="Calibri Light"/>
              </a:rPr>
              <a:t>с </a:t>
            </a: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помощью</a:t>
            </a:r>
            <a:r>
              <a:rPr sz="2400" b="0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газоанализатора</a:t>
            </a:r>
            <a:r>
              <a:rPr sz="2400" b="0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5" dirty="0">
                <a:solidFill>
                  <a:srgbClr val="030452"/>
                </a:solidFill>
                <a:latin typeface="Calibri Light"/>
                <a:cs typeface="Calibri Light"/>
              </a:rPr>
              <a:t>или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b="0" i="1" spc="-10" dirty="0" err="1">
                <a:solidFill>
                  <a:srgbClr val="030452"/>
                </a:solidFill>
                <a:latin typeface="Calibri Light"/>
                <a:cs typeface="Calibri Light"/>
              </a:rPr>
              <a:t>газосигнализатора</a:t>
            </a:r>
            <a:r>
              <a:rPr sz="2400" b="0" i="1" spc="-10" dirty="0" smtClean="0">
                <a:solidFill>
                  <a:srgbClr val="030452"/>
                </a:solidFill>
                <a:latin typeface="Calibri Light"/>
                <a:cs typeface="Calibri Light"/>
              </a:rPr>
              <a:t>;</a:t>
            </a:r>
            <a:endParaRPr lang="ru-RU" sz="2400" b="0" i="1" spc="-10" dirty="0" smtClean="0">
              <a:solidFill>
                <a:srgbClr val="030452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Проверить</a:t>
            </a:r>
            <a:r>
              <a:rPr sz="2400" b="0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наличие</a:t>
            </a:r>
            <a:r>
              <a:rPr sz="2400" b="0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2400" b="0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прочность</a:t>
            </a:r>
            <a:r>
              <a:rPr sz="2400" b="0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скоб</a:t>
            </a:r>
            <a:r>
              <a:rPr sz="2400" b="0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5" dirty="0">
                <a:solidFill>
                  <a:srgbClr val="030452"/>
                </a:solidFill>
                <a:latin typeface="Calibri Light"/>
                <a:cs typeface="Calibri Light"/>
              </a:rPr>
              <a:t>или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лестниц</a:t>
            </a:r>
            <a:r>
              <a:rPr sz="2400" b="0" i="1" spc="-10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для</a:t>
            </a:r>
            <a:r>
              <a:rPr sz="2400" b="0" i="1" spc="-10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спуска</a:t>
            </a:r>
            <a:r>
              <a:rPr sz="2400" b="0" i="1" spc="-9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400" b="0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колодец,</a:t>
            </a:r>
            <a:r>
              <a:rPr sz="2400" b="0" i="1" spc="-10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030452"/>
                </a:solidFill>
                <a:latin typeface="Calibri Light"/>
                <a:cs typeface="Calibri Light"/>
              </a:rPr>
              <a:t>камеру</a:t>
            </a:r>
            <a:r>
              <a:rPr sz="2400" b="0" i="1" spc="-10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0" i="1" spc="-25" dirty="0">
                <a:solidFill>
                  <a:srgbClr val="030452"/>
                </a:solidFill>
                <a:latin typeface="Calibri Light"/>
                <a:cs typeface="Calibri Light"/>
              </a:rPr>
              <a:t>или </a:t>
            </a:r>
            <a:r>
              <a:rPr sz="2400" b="0" i="1" spc="-10" dirty="0" err="1">
                <a:solidFill>
                  <a:srgbClr val="030452"/>
                </a:solidFill>
                <a:latin typeface="Calibri Light"/>
                <a:cs typeface="Calibri Light"/>
              </a:rPr>
              <a:t>сооружение</a:t>
            </a:r>
            <a:r>
              <a:rPr sz="2400" b="0" i="1" spc="-10" dirty="0" smtClean="0">
                <a:solidFill>
                  <a:srgbClr val="030452"/>
                </a:solidFill>
                <a:latin typeface="Calibri Light"/>
                <a:cs typeface="Calibri Light"/>
              </a:rPr>
              <a:t>.</a:t>
            </a:r>
            <a:endParaRPr lang="ru-RU" sz="2400" b="0" i="1" spc="-10" dirty="0" smtClean="0">
              <a:solidFill>
                <a:srgbClr val="030452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0740" y="4406966"/>
            <a:ext cx="54419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547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30452"/>
                </a:solidFill>
                <a:latin typeface="Calibri Light"/>
                <a:cs typeface="Calibri Light"/>
              </a:rPr>
              <a:t>Время</a:t>
            </a:r>
            <a:r>
              <a:rPr sz="2400" b="1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нахождения</a:t>
            </a:r>
            <a:r>
              <a:rPr sz="2400" b="1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работника</a:t>
            </a:r>
            <a:r>
              <a:rPr sz="2400" b="1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в </a:t>
            </a:r>
            <a:r>
              <a:rPr sz="24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канализационном</a:t>
            </a:r>
            <a:r>
              <a:rPr sz="2400" b="1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колодце</a:t>
            </a:r>
            <a:r>
              <a:rPr sz="24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 Light"/>
                <a:cs typeface="Calibri Light"/>
              </a:rPr>
              <a:t>не</a:t>
            </a:r>
            <a:r>
              <a:rPr sz="2400" b="1" i="1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должно</a:t>
            </a:r>
            <a:endParaRPr sz="2400" b="1" dirty="0">
              <a:solidFill>
                <a:srgbClr val="FF0000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spc="-20" dirty="0">
                <a:solidFill>
                  <a:srgbClr val="FF0000"/>
                </a:solidFill>
                <a:latin typeface="Calibri Light"/>
                <a:cs typeface="Calibri Light"/>
              </a:rPr>
              <a:t>превышать</a:t>
            </a:r>
            <a:r>
              <a:rPr sz="2400" b="1" i="1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 Light"/>
                <a:cs typeface="Calibri Light"/>
              </a:rPr>
              <a:t>15</a:t>
            </a:r>
            <a:r>
              <a:rPr sz="2400" b="1" i="1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минут.</a:t>
            </a:r>
            <a:r>
              <a:rPr sz="24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endParaRPr lang="ru-RU" sz="2400" b="1" i="1" spc="-75" dirty="0" smtClean="0">
              <a:solidFill>
                <a:srgbClr val="030452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spc="-20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Вторичный</a:t>
            </a:r>
            <a:r>
              <a:rPr sz="2400" b="1" i="1" spc="-6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30452"/>
                </a:solidFill>
                <a:latin typeface="Calibri Light"/>
                <a:cs typeface="Calibri Light"/>
              </a:rPr>
              <a:t>спуск</a:t>
            </a:r>
            <a:r>
              <a:rPr sz="24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в </a:t>
            </a:r>
            <a:r>
              <a:rPr sz="2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колодец</a:t>
            </a:r>
            <a:r>
              <a:rPr sz="2400" b="1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разрешается</a:t>
            </a:r>
            <a:r>
              <a:rPr sz="24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только</a:t>
            </a:r>
            <a:r>
              <a:rPr sz="2400" b="1" i="1" spc="-9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после</a:t>
            </a:r>
            <a:r>
              <a:rPr sz="2400" b="1" i="1" spc="-9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15- </a:t>
            </a:r>
            <a:r>
              <a:rPr sz="24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минутного</a:t>
            </a:r>
            <a:r>
              <a:rPr sz="24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отдыха.</a:t>
            </a:r>
            <a:endParaRPr sz="2400" b="1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172" y="2304288"/>
            <a:ext cx="5306060" cy="4438650"/>
            <a:chOff x="233172" y="2304288"/>
            <a:chExt cx="5306060" cy="4438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2304288"/>
              <a:ext cx="3131057" cy="2631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7855" y="3925827"/>
              <a:ext cx="2881122" cy="2817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39384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517" y="253135"/>
            <a:ext cx="5102860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dirty="0"/>
              <a:t>ПРИ</a:t>
            </a:r>
            <a:r>
              <a:rPr spc="-120" dirty="0"/>
              <a:t> </a:t>
            </a:r>
            <a:r>
              <a:rPr spc="-10" dirty="0"/>
              <a:t>ВЫПОЛНЕНИИ</a:t>
            </a:r>
            <a:r>
              <a:rPr spc="-95" dirty="0"/>
              <a:t> </a:t>
            </a:r>
            <a:r>
              <a:rPr spc="-45" dirty="0"/>
              <a:t>РАБОТ</a:t>
            </a:r>
            <a:r>
              <a:rPr spc="-114" dirty="0"/>
              <a:t> </a:t>
            </a:r>
            <a:r>
              <a:rPr spc="-50" dirty="0"/>
              <a:t>В </a:t>
            </a:r>
            <a:r>
              <a:rPr spc="-25" dirty="0"/>
              <a:t>КОЛОДЦАХ,КАМЕРАХ</a:t>
            </a:r>
            <a:r>
              <a:rPr spc="-100" dirty="0"/>
              <a:t> </a:t>
            </a:r>
            <a:r>
              <a:rPr spc="-50" dirty="0"/>
              <a:t>И</a:t>
            </a:r>
          </a:p>
          <a:p>
            <a:pPr marL="12700" marR="829944">
              <a:lnSpc>
                <a:spcPct val="119000"/>
              </a:lnSpc>
              <a:spcBef>
                <a:spcPts val="10"/>
              </a:spcBef>
            </a:pPr>
            <a:r>
              <a:rPr dirty="0"/>
              <a:t>ДРУГИХ</a:t>
            </a:r>
            <a:r>
              <a:rPr spc="-114" dirty="0"/>
              <a:t> </a:t>
            </a:r>
            <a:r>
              <a:rPr spc="-10" dirty="0"/>
              <a:t>СООРУЖЕНИЯХ </a:t>
            </a:r>
            <a:r>
              <a:rPr dirty="0"/>
              <a:t>БРИГАДА</a:t>
            </a:r>
            <a:r>
              <a:rPr spc="-155" dirty="0"/>
              <a:t> </a:t>
            </a:r>
            <a:r>
              <a:rPr spc="-10" dirty="0"/>
              <a:t>ОБЯЗАНА: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5271" y="670306"/>
            <a:ext cx="540766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перед</a:t>
            </a:r>
            <a:r>
              <a:rPr sz="20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выполнением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работ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на</a:t>
            </a:r>
            <a:r>
              <a:rPr sz="20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проезжей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части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улиц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оградить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место</a:t>
            </a:r>
            <a:r>
              <a:rPr sz="20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производства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работ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в 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соответствии</a:t>
            </a:r>
            <a:r>
              <a:rPr sz="20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с</a:t>
            </a:r>
            <a:r>
              <a:rPr sz="2000" b="1" i="1" spc="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проектом</a:t>
            </a:r>
            <a:r>
              <a:rPr sz="20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производства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работ,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разработанным</a:t>
            </a:r>
            <a:r>
              <a:rPr sz="20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с</a:t>
            </a:r>
            <a:r>
              <a:rPr sz="20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учетом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местных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условий;</a:t>
            </a:r>
            <a:endParaRPr sz="2000" b="1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5271" y="2194687"/>
            <a:ext cx="567626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Перед</a:t>
            </a:r>
            <a:r>
              <a:rPr sz="2000" b="1" i="1" spc="-10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спуском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0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колодец,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камеру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или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сооружение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проверить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их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на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загазованность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воздушной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среды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с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помощью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газоанализатора</a:t>
            </a:r>
            <a:r>
              <a:rPr sz="20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или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газосигнализатора.</a:t>
            </a:r>
            <a:endParaRPr sz="2000" b="1" dirty="0">
              <a:latin typeface="Calibri Light"/>
              <a:cs typeface="Calibri Light"/>
            </a:endParaRPr>
          </a:p>
          <a:p>
            <a:pPr marL="12700" marR="568325">
              <a:lnSpc>
                <a:spcPct val="100000"/>
              </a:lnSpc>
            </a:pP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Спуск</a:t>
            </a:r>
            <a:r>
              <a:rPr sz="20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работника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0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колодец</a:t>
            </a:r>
            <a:r>
              <a:rPr sz="2000" b="1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без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проверки</a:t>
            </a:r>
            <a:r>
              <a:rPr sz="20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на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загазованность </a:t>
            </a:r>
            <a:r>
              <a:rPr sz="2000" b="1" i="1" spc="-25" dirty="0">
                <a:solidFill>
                  <a:srgbClr val="FF0000"/>
                </a:solidFill>
                <a:latin typeface="Calibri Light"/>
                <a:cs typeface="Calibri Light"/>
              </a:rPr>
              <a:t>ЗАПРЕЩАЕТСЯ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.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Независимо</a:t>
            </a:r>
            <a:r>
              <a:rPr sz="20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от</a:t>
            </a:r>
            <a:endParaRPr sz="2000" b="1" dirty="0">
              <a:latin typeface="Calibri Light"/>
              <a:cs typeface="Calibri Light"/>
            </a:endParaRPr>
          </a:p>
          <a:p>
            <a:pPr marL="12700" marR="438784">
              <a:lnSpc>
                <a:spcPct val="100000"/>
              </a:lnSpc>
            </a:pP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результатов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проверки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на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загазованность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спуск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работника</a:t>
            </a:r>
            <a:r>
              <a:rPr sz="20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20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колодец,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камеру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или</a:t>
            </a:r>
            <a:r>
              <a:rPr sz="20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резервуар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без предохранительного</a:t>
            </a:r>
            <a:r>
              <a:rPr sz="20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пояса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со</a:t>
            </a:r>
            <a:r>
              <a:rPr sz="20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страховочным канатом</a:t>
            </a:r>
            <a:r>
              <a:rPr sz="2000" b="1" i="1" spc="-7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(веревкой)</a:t>
            </a:r>
            <a:r>
              <a:rPr sz="20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30452"/>
                </a:solidFill>
                <a:latin typeface="Calibri Light"/>
                <a:cs typeface="Calibri Light"/>
              </a:rPr>
              <a:t>без</a:t>
            </a:r>
            <a:r>
              <a:rPr sz="20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газоанализатора</a:t>
            </a:r>
            <a:r>
              <a:rPr sz="20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или </a:t>
            </a:r>
            <a:r>
              <a:rPr sz="20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газосигнализатора</a:t>
            </a:r>
            <a:r>
              <a:rPr sz="20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 Light"/>
                <a:cs typeface="Calibri Light"/>
              </a:rPr>
              <a:t>ЗАПРЕЩАЕТСЯ.</a:t>
            </a:r>
            <a:endParaRPr sz="2000" b="1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172" y="2304288"/>
            <a:ext cx="5306060" cy="4438650"/>
            <a:chOff x="233172" y="2304288"/>
            <a:chExt cx="5306060" cy="4438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2304288"/>
              <a:ext cx="3131057" cy="2631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7855" y="3925827"/>
              <a:ext cx="2881122" cy="2817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1783" y="1797304"/>
            <a:ext cx="7850124" cy="3867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829" y="207645"/>
            <a:ext cx="8293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Несчастный</a:t>
            </a:r>
            <a:r>
              <a:rPr sz="3600" spc="-15" dirty="0"/>
              <a:t> </a:t>
            </a:r>
            <a:r>
              <a:rPr sz="3600" dirty="0"/>
              <a:t>случай</a:t>
            </a:r>
            <a:r>
              <a:rPr sz="3600" spc="-20" dirty="0"/>
              <a:t> </a:t>
            </a:r>
            <a:r>
              <a:rPr sz="3600" dirty="0"/>
              <a:t>на</a:t>
            </a:r>
            <a:r>
              <a:rPr sz="3600" spc="-15" dirty="0"/>
              <a:t> </a:t>
            </a:r>
            <a:r>
              <a:rPr sz="3600" spc="-10" dirty="0"/>
              <a:t>производстве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59256" y="914400"/>
            <a:ext cx="10295178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530" marR="142875" algn="ctr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</a:rPr>
              <a:t>21.05.2021</a:t>
            </a:r>
            <a:r>
              <a:rPr sz="2400" b="1" spc="-25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в</a:t>
            </a:r>
            <a:r>
              <a:rPr sz="2400" b="1" spc="-85" dirty="0">
                <a:solidFill>
                  <a:srgbClr val="FF0000"/>
                </a:solidFill>
              </a:rPr>
              <a:t> </a:t>
            </a:r>
            <a:r>
              <a:rPr sz="2400" b="1" spc="-10" dirty="0">
                <a:solidFill>
                  <a:srgbClr val="FF0000"/>
                </a:solidFill>
              </a:rPr>
              <a:t>Неклиновском</a:t>
            </a:r>
            <a:r>
              <a:rPr sz="2400" b="1" spc="-50" dirty="0">
                <a:solidFill>
                  <a:srgbClr val="FF0000"/>
                </a:solidFill>
              </a:rPr>
              <a:t> </a:t>
            </a:r>
            <a:r>
              <a:rPr sz="2400" b="1" dirty="0" err="1">
                <a:solidFill>
                  <a:srgbClr val="FF0000"/>
                </a:solidFill>
              </a:rPr>
              <a:t>районе</a:t>
            </a:r>
            <a:r>
              <a:rPr sz="2400" b="1" spc="-65" dirty="0">
                <a:solidFill>
                  <a:srgbClr val="FF0000"/>
                </a:solidFill>
              </a:rPr>
              <a:t> </a:t>
            </a:r>
            <a:r>
              <a:rPr lang="ru-RU" sz="2400" b="1" spc="-65" dirty="0" smtClean="0">
                <a:solidFill>
                  <a:srgbClr val="FF0000"/>
                </a:solidFill>
              </a:rPr>
              <a:t> Ростовской области  </a:t>
            </a:r>
            <a:r>
              <a:rPr sz="2400" b="1" dirty="0" err="1" smtClean="0"/>
              <a:t>на</a:t>
            </a:r>
            <a:r>
              <a:rPr sz="2400" b="1" spc="-65" dirty="0" smtClean="0"/>
              <a:t> </a:t>
            </a:r>
            <a:r>
              <a:rPr sz="2400" b="1" dirty="0"/>
              <a:t>очистных</a:t>
            </a:r>
            <a:r>
              <a:rPr sz="2400" b="1" spc="-55" dirty="0"/>
              <a:t> </a:t>
            </a:r>
            <a:r>
              <a:rPr sz="2400" b="1" spc="-10" dirty="0" err="1"/>
              <a:t>сооружениях</a:t>
            </a:r>
            <a:r>
              <a:rPr sz="2400" b="1" spc="-65" dirty="0"/>
              <a:t> </a:t>
            </a:r>
            <a:r>
              <a:rPr lang="ru-RU" sz="2400" b="1" spc="-65" dirty="0" smtClean="0"/>
              <a:t> </a:t>
            </a:r>
            <a:r>
              <a:rPr sz="2400" b="1" i="1" dirty="0" err="1" smtClean="0"/>
              <a:t>произошел</a:t>
            </a:r>
            <a:r>
              <a:rPr sz="2400" b="1" i="1" spc="-95" dirty="0" smtClean="0"/>
              <a:t> </a:t>
            </a:r>
            <a:r>
              <a:rPr sz="2400" b="1" i="1" dirty="0"/>
              <a:t>групповой</a:t>
            </a:r>
            <a:r>
              <a:rPr sz="2400" b="1" i="1" spc="-105" dirty="0"/>
              <a:t> </a:t>
            </a:r>
            <a:r>
              <a:rPr sz="2400" b="1" i="1" dirty="0"/>
              <a:t>несчастный</a:t>
            </a:r>
            <a:r>
              <a:rPr sz="2400" b="1" i="1" spc="-95" dirty="0"/>
              <a:t> </a:t>
            </a:r>
            <a:r>
              <a:rPr sz="2400" b="1" i="1" dirty="0" err="1"/>
              <a:t>случай</a:t>
            </a:r>
            <a:r>
              <a:rPr sz="2400" b="1" i="1" spc="-120" dirty="0"/>
              <a:t> </a:t>
            </a:r>
            <a:r>
              <a:rPr sz="2400" b="1" i="1" spc="-25" dirty="0" err="1" smtClean="0"/>
              <a:t>на</a:t>
            </a:r>
            <a:r>
              <a:rPr lang="ru-RU" sz="2400" b="1" i="1" spc="-25" dirty="0" smtClean="0"/>
              <a:t> </a:t>
            </a:r>
            <a:r>
              <a:rPr sz="2400" b="1" dirty="0" err="1" smtClean="0"/>
              <a:t>производстве</a:t>
            </a:r>
            <a:r>
              <a:rPr sz="2400" b="1" spc="-65" dirty="0" smtClean="0"/>
              <a:t> </a:t>
            </a:r>
            <a:r>
              <a:rPr sz="2400" b="1" dirty="0"/>
              <a:t>в</a:t>
            </a:r>
            <a:r>
              <a:rPr sz="2400" b="1" spc="-85" dirty="0"/>
              <a:t> </a:t>
            </a:r>
            <a:r>
              <a:rPr sz="2400" b="1" dirty="0"/>
              <a:t>ходе</a:t>
            </a:r>
            <a:r>
              <a:rPr sz="2400" b="1" spc="-80" dirty="0"/>
              <a:t> </a:t>
            </a:r>
            <a:r>
              <a:rPr sz="2400" b="1" dirty="0"/>
              <a:t>проведения</a:t>
            </a:r>
            <a:r>
              <a:rPr sz="2400" b="1" spc="-45" dirty="0"/>
              <a:t> </a:t>
            </a:r>
            <a:r>
              <a:rPr sz="2400" b="1" dirty="0"/>
              <a:t>работ</a:t>
            </a:r>
            <a:r>
              <a:rPr sz="2400" b="1" spc="-75" dirty="0"/>
              <a:t> </a:t>
            </a:r>
            <a:r>
              <a:rPr sz="2400" b="1" dirty="0"/>
              <a:t>в</a:t>
            </a:r>
            <a:r>
              <a:rPr sz="2400" b="1" spc="-80" dirty="0"/>
              <a:t> </a:t>
            </a:r>
            <a:r>
              <a:rPr sz="2400" b="1" spc="-10" dirty="0"/>
              <a:t>замкнутых</a:t>
            </a:r>
            <a:r>
              <a:rPr sz="2400" b="1" i="1" spc="-10" dirty="0"/>
              <a:t> пространствах.</a:t>
            </a: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endParaRPr sz="2400" b="1" dirty="0"/>
          </a:p>
          <a:p>
            <a:pPr marL="34925" marR="5080" algn="just">
              <a:lnSpc>
                <a:spcPct val="100000"/>
              </a:lnSpc>
            </a:pPr>
            <a:r>
              <a:rPr sz="2400" b="1" dirty="0"/>
              <a:t>В</a:t>
            </a:r>
            <a:r>
              <a:rPr sz="2400" b="1" spc="-75" dirty="0"/>
              <a:t> </a:t>
            </a:r>
            <a:r>
              <a:rPr sz="2400" b="1" dirty="0"/>
              <a:t>ходе</a:t>
            </a:r>
            <a:r>
              <a:rPr sz="2400" b="1" spc="-70" dirty="0"/>
              <a:t> </a:t>
            </a:r>
            <a:r>
              <a:rPr sz="2400" b="1" dirty="0"/>
              <a:t>проведения</a:t>
            </a:r>
            <a:r>
              <a:rPr sz="2400" b="1" spc="-45" dirty="0"/>
              <a:t> </a:t>
            </a:r>
            <a:r>
              <a:rPr sz="2400" b="1" dirty="0"/>
              <a:t>ремонтных</a:t>
            </a:r>
            <a:r>
              <a:rPr sz="2400" b="1" spc="-50" dirty="0"/>
              <a:t> </a:t>
            </a:r>
            <a:r>
              <a:rPr sz="2400" b="1" dirty="0"/>
              <a:t>работ</a:t>
            </a:r>
            <a:r>
              <a:rPr sz="2400" b="1" spc="-50" dirty="0"/>
              <a:t> </a:t>
            </a:r>
            <a:r>
              <a:rPr sz="2400" b="1" dirty="0"/>
              <a:t>в</a:t>
            </a:r>
            <a:r>
              <a:rPr sz="2400" b="1" spc="-80" dirty="0"/>
              <a:t> </a:t>
            </a:r>
            <a:r>
              <a:rPr sz="2400" b="1" dirty="0"/>
              <a:t>коллекторе</a:t>
            </a:r>
            <a:r>
              <a:rPr sz="2400" b="1" spc="-55" dirty="0"/>
              <a:t> </a:t>
            </a:r>
            <a:r>
              <a:rPr sz="2400" b="1" dirty="0"/>
              <a:t>без</a:t>
            </a:r>
            <a:r>
              <a:rPr sz="2400" b="1" spc="-80" dirty="0"/>
              <a:t> </a:t>
            </a:r>
            <a:r>
              <a:rPr sz="2400" b="1" spc="-10" dirty="0"/>
              <a:t>средств</a:t>
            </a:r>
            <a:r>
              <a:rPr sz="2400" b="1" i="1" spc="-10" dirty="0"/>
              <a:t> индивидуальной</a:t>
            </a:r>
            <a:r>
              <a:rPr sz="2400" b="1" i="1" spc="-55" dirty="0"/>
              <a:t> </a:t>
            </a:r>
            <a:r>
              <a:rPr sz="2400" b="1" i="1" spc="-10" dirty="0"/>
              <a:t>(противогазов,</a:t>
            </a:r>
            <a:r>
              <a:rPr sz="2400" b="1" i="1" spc="-80" dirty="0"/>
              <a:t> </a:t>
            </a:r>
            <a:r>
              <a:rPr sz="2400" b="1" i="1" spc="-10" dirty="0"/>
              <a:t>предохранительных</a:t>
            </a:r>
            <a:r>
              <a:rPr sz="2400" b="1" i="1" spc="-40" dirty="0"/>
              <a:t> </a:t>
            </a:r>
            <a:r>
              <a:rPr sz="2400" b="1" i="1" dirty="0"/>
              <a:t>поясов)</a:t>
            </a:r>
            <a:r>
              <a:rPr sz="2400" b="1" i="1" spc="-85" dirty="0"/>
              <a:t> </a:t>
            </a:r>
            <a:r>
              <a:rPr sz="2400" b="1" i="1" spc="-50" dirty="0"/>
              <a:t>и </a:t>
            </a:r>
            <a:r>
              <a:rPr sz="2400" b="1" i="1" spc="-10" dirty="0"/>
              <a:t>коллективной</a:t>
            </a:r>
            <a:r>
              <a:rPr sz="2400" b="1" i="1" spc="-40" dirty="0"/>
              <a:t> </a:t>
            </a:r>
            <a:r>
              <a:rPr sz="2400" b="1" i="1" spc="-10" dirty="0"/>
              <a:t>(газоанализаторов,</a:t>
            </a:r>
            <a:r>
              <a:rPr sz="2400" b="1" i="1" spc="-20" dirty="0"/>
              <a:t> </a:t>
            </a:r>
            <a:r>
              <a:rPr sz="2400" b="1" i="1" spc="-10" dirty="0"/>
              <a:t>газосигнализаторов,</a:t>
            </a:r>
            <a:r>
              <a:rPr sz="2400" b="1" i="1" spc="-15" dirty="0"/>
              <a:t> </a:t>
            </a:r>
            <a:r>
              <a:rPr sz="2400" b="1" i="1" spc="-10" dirty="0"/>
              <a:t>систем </a:t>
            </a:r>
            <a:r>
              <a:rPr sz="2400" b="1" i="1" dirty="0"/>
              <a:t>спасения)</a:t>
            </a:r>
            <a:r>
              <a:rPr sz="2400" b="1" i="1" spc="-85" dirty="0"/>
              <a:t> </a:t>
            </a:r>
            <a:r>
              <a:rPr sz="2400" b="1" i="1" dirty="0" err="1"/>
              <a:t>защиты</a:t>
            </a:r>
            <a:r>
              <a:rPr sz="2400" b="1" i="1" spc="-65" dirty="0"/>
              <a:t> </a:t>
            </a:r>
            <a:r>
              <a:rPr sz="2400" b="1" i="1" dirty="0" err="1" smtClean="0"/>
              <a:t>пострадал</a:t>
            </a:r>
            <a:r>
              <a:rPr lang="ru-RU" sz="2400" b="1" i="1" dirty="0" smtClean="0"/>
              <a:t>и</a:t>
            </a:r>
            <a:r>
              <a:rPr sz="2400" b="1" i="1" spc="-70" dirty="0" smtClean="0"/>
              <a:t> </a:t>
            </a:r>
            <a:r>
              <a:rPr sz="2400" b="1" i="1" dirty="0"/>
              <a:t>18</a:t>
            </a:r>
            <a:r>
              <a:rPr sz="2400" b="1" i="1" spc="-80" dirty="0"/>
              <a:t> </a:t>
            </a:r>
            <a:r>
              <a:rPr sz="2400" b="1" i="1" dirty="0"/>
              <a:t>человек,</a:t>
            </a:r>
            <a:r>
              <a:rPr sz="2400" b="1" i="1" spc="-105" dirty="0"/>
              <a:t> </a:t>
            </a:r>
            <a:r>
              <a:rPr sz="2400" b="1" i="1" dirty="0"/>
              <a:t>11</a:t>
            </a:r>
            <a:r>
              <a:rPr sz="2400" b="1" i="1" spc="-85" dirty="0"/>
              <a:t> </a:t>
            </a:r>
            <a:r>
              <a:rPr sz="2400" b="1" i="1" dirty="0" err="1"/>
              <a:t>работников</a:t>
            </a:r>
            <a:r>
              <a:rPr sz="2400" b="1" i="1" spc="-90" dirty="0"/>
              <a:t> </a:t>
            </a:r>
            <a:r>
              <a:rPr sz="2400" b="1" i="1" spc="-10" dirty="0" err="1" smtClean="0"/>
              <a:t>умерл</a:t>
            </a:r>
            <a:r>
              <a:rPr lang="ru-RU" sz="2400" b="1" i="1" spc="-10" dirty="0" smtClean="0"/>
              <a:t>и</a:t>
            </a:r>
            <a:r>
              <a:rPr sz="2400" i="1" spc="-10" dirty="0" smtClean="0"/>
              <a:t>.</a:t>
            </a:r>
            <a:endParaRPr lang="ru-RU" sz="2400" i="1" spc="-10" dirty="0" smtClean="0"/>
          </a:p>
          <a:p>
            <a:pPr marL="34925" marR="5080" algn="just">
              <a:lnSpc>
                <a:spcPct val="100000"/>
              </a:lnSpc>
            </a:pPr>
            <a:endParaRPr lang="ru-RU" sz="2400" spc="-10" dirty="0"/>
          </a:p>
          <a:p>
            <a:pPr marL="34925" marR="5080" algn="just">
              <a:lnSpc>
                <a:spcPct val="100000"/>
              </a:lnSpc>
            </a:pPr>
            <a:r>
              <a:rPr lang="ru-RU" sz="2400" b="1" spc="-10" dirty="0" smtClean="0">
                <a:solidFill>
                  <a:srgbClr val="FF0000"/>
                </a:solidFill>
              </a:rPr>
              <a:t>26 июня 2021 в г. Кинешма </a:t>
            </a:r>
            <a:r>
              <a:rPr lang="ru-RU" sz="2400" b="1" spc="-10" dirty="0">
                <a:solidFill>
                  <a:srgbClr val="FF0000"/>
                </a:solidFill>
              </a:rPr>
              <a:t>Ивановской области </a:t>
            </a:r>
            <a:r>
              <a:rPr lang="ru-RU" sz="2400" b="1" spc="-10" dirty="0" smtClean="0">
                <a:solidFill>
                  <a:srgbClr val="FF0000"/>
                </a:solidFill>
              </a:rPr>
              <a:t>в ФКУ ИК </a:t>
            </a:r>
            <a:r>
              <a:rPr lang="ru-RU" sz="2400" b="1" spc="-10" smtClean="0">
                <a:solidFill>
                  <a:srgbClr val="FF0000"/>
                </a:solidFill>
              </a:rPr>
              <a:t>– 3 УФСИН </a:t>
            </a:r>
            <a:r>
              <a:rPr lang="ru-RU" sz="2400" b="1" spc="-10" dirty="0" smtClean="0">
                <a:solidFill>
                  <a:srgbClr val="FF0000"/>
                </a:solidFill>
              </a:rPr>
              <a:t>России по </a:t>
            </a:r>
            <a:r>
              <a:rPr lang="ru-RU" sz="2400" b="1" spc="-10" smtClean="0">
                <a:solidFill>
                  <a:srgbClr val="FF0000"/>
                </a:solidFill>
              </a:rPr>
              <a:t>Ивановской области </a:t>
            </a:r>
            <a:r>
              <a:rPr lang="ru-RU" sz="2400" b="1" spc="-10" smtClean="0"/>
              <a:t>две </a:t>
            </a:r>
            <a:r>
              <a:rPr lang="ru-RU" sz="2400" b="1" spc="-10" dirty="0"/>
              <a:t>заключенные женщины погибли при очистке канализационного колодца. Еще одна осужденная и работник колонии госпитализированы с отравлением.</a:t>
            </a:r>
            <a:endParaRPr sz="2400" b="1" i="1" spc="-1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306" y="1600200"/>
            <a:ext cx="229906" cy="243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3533" y="4829106"/>
            <a:ext cx="2858466" cy="2028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2792" y="4484878"/>
            <a:ext cx="964565" cy="1618615"/>
            <a:chOff x="6322792" y="4484878"/>
            <a:chExt cx="964565" cy="1618615"/>
          </a:xfrm>
        </p:grpSpPr>
        <p:sp>
          <p:nvSpPr>
            <p:cNvPr id="3" name="object 3"/>
            <p:cNvSpPr/>
            <p:nvPr/>
          </p:nvSpPr>
          <p:spPr>
            <a:xfrm>
              <a:off x="6322792" y="4484878"/>
              <a:ext cx="958850" cy="1612900"/>
            </a:xfrm>
            <a:custGeom>
              <a:avLst/>
              <a:gdLst/>
              <a:ahLst/>
              <a:cxnLst/>
              <a:rect l="l" t="t" r="r" b="b"/>
              <a:pathLst>
                <a:path w="958850" h="1612900">
                  <a:moveTo>
                    <a:pt x="17301" y="0"/>
                  </a:moveTo>
                  <a:lnTo>
                    <a:pt x="27390" y="23352"/>
                  </a:lnTo>
                  <a:lnTo>
                    <a:pt x="53039" y="64168"/>
                  </a:lnTo>
                  <a:lnTo>
                    <a:pt x="87321" y="115326"/>
                  </a:lnTo>
                  <a:lnTo>
                    <a:pt x="123309" y="169703"/>
                  </a:lnTo>
                  <a:lnTo>
                    <a:pt x="154076" y="220176"/>
                  </a:lnTo>
                  <a:lnTo>
                    <a:pt x="172696" y="259624"/>
                  </a:lnTo>
                  <a:lnTo>
                    <a:pt x="172241" y="280924"/>
                  </a:lnTo>
                  <a:lnTo>
                    <a:pt x="157430" y="280096"/>
                  </a:lnTo>
                  <a:lnTo>
                    <a:pt x="134237" y="220434"/>
                  </a:lnTo>
                  <a:lnTo>
                    <a:pt x="103280" y="177673"/>
                  </a:lnTo>
                  <a:lnTo>
                    <a:pt x="56661" y="151098"/>
                  </a:lnTo>
                  <a:lnTo>
                    <a:pt x="18651" y="149764"/>
                  </a:lnTo>
                  <a:lnTo>
                    <a:pt x="0" y="162385"/>
                  </a:lnTo>
                  <a:lnTo>
                    <a:pt x="11459" y="177673"/>
                  </a:lnTo>
                  <a:lnTo>
                    <a:pt x="35397" y="207900"/>
                  </a:lnTo>
                  <a:lnTo>
                    <a:pt x="56655" y="260143"/>
                  </a:lnTo>
                  <a:lnTo>
                    <a:pt x="76842" y="315600"/>
                  </a:lnTo>
                  <a:lnTo>
                    <a:pt x="97565" y="355473"/>
                  </a:lnTo>
                  <a:lnTo>
                    <a:pt x="133883" y="392108"/>
                  </a:lnTo>
                  <a:lnTo>
                    <a:pt x="185799" y="433578"/>
                  </a:lnTo>
                  <a:lnTo>
                    <a:pt x="232332" y="467522"/>
                  </a:lnTo>
                  <a:lnTo>
                    <a:pt x="252505" y="481584"/>
                  </a:lnTo>
                  <a:lnTo>
                    <a:pt x="460710" y="1071848"/>
                  </a:lnTo>
                  <a:lnTo>
                    <a:pt x="562385" y="1358887"/>
                  </a:lnTo>
                  <a:lnTo>
                    <a:pt x="584143" y="1411026"/>
                  </a:lnTo>
                  <a:lnTo>
                    <a:pt x="607505" y="1457032"/>
                  </a:lnTo>
                  <a:lnTo>
                    <a:pt x="632171" y="1496963"/>
                  </a:lnTo>
                  <a:lnTo>
                    <a:pt x="657840" y="1530880"/>
                  </a:lnTo>
                  <a:lnTo>
                    <a:pt x="684210" y="1558843"/>
                  </a:lnTo>
                  <a:lnTo>
                    <a:pt x="737849" y="1597149"/>
                  </a:lnTo>
                  <a:lnTo>
                    <a:pt x="790680" y="1612362"/>
                  </a:lnTo>
                  <a:lnTo>
                    <a:pt x="816039" y="1611459"/>
                  </a:lnTo>
                  <a:lnTo>
                    <a:pt x="863139" y="1592936"/>
                  </a:lnTo>
                  <a:lnTo>
                    <a:pt x="903406" y="1552523"/>
                  </a:lnTo>
                  <a:lnTo>
                    <a:pt x="934432" y="1490703"/>
                  </a:lnTo>
                  <a:lnTo>
                    <a:pt x="945726" y="1451916"/>
                  </a:lnTo>
                  <a:lnTo>
                    <a:pt x="953806" y="1407957"/>
                  </a:lnTo>
                  <a:lnTo>
                    <a:pt x="958371" y="1358887"/>
                  </a:lnTo>
                  <a:lnTo>
                    <a:pt x="884953" y="1068951"/>
                  </a:lnTo>
                  <a:lnTo>
                    <a:pt x="706594" y="755378"/>
                  </a:lnTo>
                  <a:lnTo>
                    <a:pt x="524996" y="504167"/>
                  </a:lnTo>
                  <a:lnTo>
                    <a:pt x="441862" y="401320"/>
                  </a:lnTo>
                  <a:lnTo>
                    <a:pt x="415801" y="361110"/>
                  </a:lnTo>
                  <a:lnTo>
                    <a:pt x="396730" y="320341"/>
                  </a:lnTo>
                  <a:lnTo>
                    <a:pt x="383016" y="282787"/>
                  </a:lnTo>
                  <a:lnTo>
                    <a:pt x="373028" y="252222"/>
                  </a:lnTo>
                  <a:lnTo>
                    <a:pt x="354413" y="220229"/>
                  </a:lnTo>
                  <a:lnTo>
                    <a:pt x="327165" y="181260"/>
                  </a:lnTo>
                  <a:lnTo>
                    <a:pt x="295608" y="143386"/>
                  </a:lnTo>
                  <a:lnTo>
                    <a:pt x="264062" y="114681"/>
                  </a:lnTo>
                  <a:lnTo>
                    <a:pt x="228246" y="96569"/>
                  </a:lnTo>
                  <a:lnTo>
                    <a:pt x="188704" y="90281"/>
                  </a:lnTo>
                  <a:lnTo>
                    <a:pt x="156710" y="90445"/>
                  </a:lnTo>
                  <a:lnTo>
                    <a:pt x="143539" y="91694"/>
                  </a:lnTo>
                  <a:lnTo>
                    <a:pt x="124618" y="73330"/>
                  </a:lnTo>
                  <a:lnTo>
                    <a:pt x="82563" y="35083"/>
                  </a:lnTo>
                  <a:lnTo>
                    <a:pt x="39437" y="2218"/>
                  </a:lnTo>
                  <a:lnTo>
                    <a:pt x="17301" y="0"/>
                  </a:lnTo>
                  <a:close/>
                </a:path>
              </a:pathLst>
            </a:custGeom>
            <a:solidFill>
              <a:srgbClr val="F8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39484" y="4856988"/>
              <a:ext cx="747395" cy="1246505"/>
            </a:xfrm>
            <a:custGeom>
              <a:avLst/>
              <a:gdLst/>
              <a:ahLst/>
              <a:cxnLst/>
              <a:rect l="l" t="t" r="r" b="b"/>
              <a:pathLst>
                <a:path w="747395" h="1246504">
                  <a:moveTo>
                    <a:pt x="206883" y="0"/>
                  </a:moveTo>
                  <a:lnTo>
                    <a:pt x="0" y="126111"/>
                  </a:lnTo>
                  <a:lnTo>
                    <a:pt x="60162" y="289339"/>
                  </a:lnTo>
                  <a:lnTo>
                    <a:pt x="205454" y="653602"/>
                  </a:lnTo>
                  <a:lnTo>
                    <a:pt x="383083" y="1030766"/>
                  </a:lnTo>
                  <a:lnTo>
                    <a:pt x="540258" y="1232700"/>
                  </a:lnTo>
                  <a:lnTo>
                    <a:pt x="588083" y="1245896"/>
                  </a:lnTo>
                  <a:lnTo>
                    <a:pt x="628500" y="1245402"/>
                  </a:lnTo>
                  <a:lnTo>
                    <a:pt x="689177" y="1210495"/>
                  </a:lnTo>
                  <a:lnTo>
                    <a:pt x="726420" y="1142288"/>
                  </a:lnTo>
                  <a:lnTo>
                    <a:pt x="737546" y="1100170"/>
                  </a:lnTo>
                  <a:lnTo>
                    <a:pt x="744364" y="1055093"/>
                  </a:lnTo>
                  <a:lnTo>
                    <a:pt x="747390" y="1008846"/>
                  </a:lnTo>
                  <a:lnTo>
                    <a:pt x="747141" y="963218"/>
                  </a:lnTo>
                  <a:lnTo>
                    <a:pt x="741824" y="911762"/>
                  </a:lnTo>
                  <a:lnTo>
                    <a:pt x="728863" y="848350"/>
                  </a:lnTo>
                  <a:lnTo>
                    <a:pt x="708164" y="774817"/>
                  </a:lnTo>
                  <a:lnTo>
                    <a:pt x="694885" y="734826"/>
                  </a:lnTo>
                  <a:lnTo>
                    <a:pt x="679637" y="692993"/>
                  </a:lnTo>
                  <a:lnTo>
                    <a:pt x="662408" y="649544"/>
                  </a:lnTo>
                  <a:lnTo>
                    <a:pt x="643189" y="604711"/>
                  </a:lnTo>
                  <a:lnTo>
                    <a:pt x="621966" y="558720"/>
                  </a:lnTo>
                  <a:lnTo>
                    <a:pt x="598728" y="511803"/>
                  </a:lnTo>
                  <a:lnTo>
                    <a:pt x="573465" y="464187"/>
                  </a:lnTo>
                  <a:lnTo>
                    <a:pt x="546164" y="416101"/>
                  </a:lnTo>
                  <a:lnTo>
                    <a:pt x="516815" y="367776"/>
                  </a:lnTo>
                  <a:lnTo>
                    <a:pt x="485405" y="319438"/>
                  </a:lnTo>
                  <a:lnTo>
                    <a:pt x="451923" y="271319"/>
                  </a:lnTo>
                  <a:lnTo>
                    <a:pt x="416358" y="223646"/>
                  </a:lnTo>
                  <a:lnTo>
                    <a:pt x="378698" y="176649"/>
                  </a:lnTo>
                  <a:lnTo>
                    <a:pt x="338932" y="130557"/>
                  </a:lnTo>
                  <a:lnTo>
                    <a:pt x="297049" y="85599"/>
                  </a:lnTo>
                  <a:lnTo>
                    <a:pt x="253036" y="42003"/>
                  </a:lnTo>
                  <a:lnTo>
                    <a:pt x="206883" y="0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12024" y="3773423"/>
            <a:ext cx="2477135" cy="2659380"/>
            <a:chOff x="4812024" y="3773423"/>
            <a:chExt cx="2477135" cy="26593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2791" y="6175247"/>
              <a:ext cx="2450591" cy="257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12017" y="4837747"/>
              <a:ext cx="1951989" cy="1595120"/>
            </a:xfrm>
            <a:custGeom>
              <a:avLst/>
              <a:gdLst/>
              <a:ahLst/>
              <a:cxnLst/>
              <a:rect l="l" t="t" r="r" b="b"/>
              <a:pathLst>
                <a:path w="1951990" h="1595120">
                  <a:moveTo>
                    <a:pt x="1951494" y="1595056"/>
                  </a:moveTo>
                  <a:lnTo>
                    <a:pt x="1950593" y="1583423"/>
                  </a:lnTo>
                  <a:lnTo>
                    <a:pt x="1948637" y="1566418"/>
                  </a:lnTo>
                  <a:lnTo>
                    <a:pt x="1946668" y="1545107"/>
                  </a:lnTo>
                  <a:lnTo>
                    <a:pt x="1945779" y="1520571"/>
                  </a:lnTo>
                  <a:lnTo>
                    <a:pt x="1942376" y="1482255"/>
                  </a:lnTo>
                  <a:lnTo>
                    <a:pt x="1940039" y="1437487"/>
                  </a:lnTo>
                  <a:lnTo>
                    <a:pt x="1937677" y="1388427"/>
                  </a:lnTo>
                  <a:lnTo>
                    <a:pt x="1934222" y="1337208"/>
                  </a:lnTo>
                  <a:lnTo>
                    <a:pt x="1930793" y="1291831"/>
                  </a:lnTo>
                  <a:lnTo>
                    <a:pt x="1927364" y="1245069"/>
                  </a:lnTo>
                  <a:lnTo>
                    <a:pt x="1923935" y="1196936"/>
                  </a:lnTo>
                  <a:lnTo>
                    <a:pt x="1920506" y="1147432"/>
                  </a:lnTo>
                  <a:lnTo>
                    <a:pt x="1917077" y="1096543"/>
                  </a:lnTo>
                  <a:lnTo>
                    <a:pt x="1910791" y="1048461"/>
                  </a:lnTo>
                  <a:lnTo>
                    <a:pt x="1905635" y="1000645"/>
                  </a:lnTo>
                  <a:lnTo>
                    <a:pt x="1901317" y="953389"/>
                  </a:lnTo>
                  <a:lnTo>
                    <a:pt x="1897557" y="906957"/>
                  </a:lnTo>
                  <a:lnTo>
                    <a:pt x="1894090" y="861618"/>
                  </a:lnTo>
                  <a:lnTo>
                    <a:pt x="1890052" y="801204"/>
                  </a:lnTo>
                  <a:lnTo>
                    <a:pt x="1885175" y="744093"/>
                  </a:lnTo>
                  <a:lnTo>
                    <a:pt x="1880006" y="690816"/>
                  </a:lnTo>
                  <a:lnTo>
                    <a:pt x="1875129" y="641934"/>
                  </a:lnTo>
                  <a:lnTo>
                    <a:pt x="1871103" y="597979"/>
                  </a:lnTo>
                  <a:lnTo>
                    <a:pt x="1861197" y="533095"/>
                  </a:lnTo>
                  <a:lnTo>
                    <a:pt x="1844738" y="472960"/>
                  </a:lnTo>
                  <a:lnTo>
                    <a:pt x="1822805" y="417791"/>
                  </a:lnTo>
                  <a:lnTo>
                    <a:pt x="1796516" y="367792"/>
                  </a:lnTo>
                  <a:lnTo>
                    <a:pt x="1766989" y="323151"/>
                  </a:lnTo>
                  <a:lnTo>
                    <a:pt x="1735353" y="284099"/>
                  </a:lnTo>
                  <a:lnTo>
                    <a:pt x="1702689" y="250837"/>
                  </a:lnTo>
                  <a:lnTo>
                    <a:pt x="1670138" y="223558"/>
                  </a:lnTo>
                  <a:lnTo>
                    <a:pt x="1609775" y="187820"/>
                  </a:lnTo>
                  <a:lnTo>
                    <a:pt x="1584210" y="179768"/>
                  </a:lnTo>
                  <a:lnTo>
                    <a:pt x="1572653" y="174053"/>
                  </a:lnTo>
                  <a:lnTo>
                    <a:pt x="1561223" y="174053"/>
                  </a:lnTo>
                  <a:lnTo>
                    <a:pt x="1506397" y="171983"/>
                  </a:lnTo>
                  <a:lnTo>
                    <a:pt x="1458607" y="161848"/>
                  </a:lnTo>
                  <a:lnTo>
                    <a:pt x="1424813" y="150647"/>
                  </a:lnTo>
                  <a:lnTo>
                    <a:pt x="1411998" y="145351"/>
                  </a:lnTo>
                  <a:lnTo>
                    <a:pt x="1411897" y="140982"/>
                  </a:lnTo>
                  <a:lnTo>
                    <a:pt x="1411274" y="127482"/>
                  </a:lnTo>
                  <a:lnTo>
                    <a:pt x="1409585" y="104317"/>
                  </a:lnTo>
                  <a:lnTo>
                    <a:pt x="1406283" y="70929"/>
                  </a:lnTo>
                  <a:lnTo>
                    <a:pt x="1406283" y="65087"/>
                  </a:lnTo>
                  <a:lnTo>
                    <a:pt x="1400568" y="65087"/>
                  </a:lnTo>
                  <a:lnTo>
                    <a:pt x="1378724" y="54648"/>
                  </a:lnTo>
                  <a:lnTo>
                    <a:pt x="1333779" y="41503"/>
                  </a:lnTo>
                  <a:lnTo>
                    <a:pt x="1270558" y="27266"/>
                  </a:lnTo>
                  <a:lnTo>
                    <a:pt x="1193939" y="13525"/>
                  </a:lnTo>
                  <a:lnTo>
                    <a:pt x="1182382" y="13525"/>
                  </a:lnTo>
                  <a:lnTo>
                    <a:pt x="1135710" y="7404"/>
                  </a:lnTo>
                  <a:lnTo>
                    <a:pt x="1085735" y="2921"/>
                  </a:lnTo>
                  <a:lnTo>
                    <a:pt x="1033259" y="368"/>
                  </a:lnTo>
                  <a:lnTo>
                    <a:pt x="979144" y="0"/>
                  </a:lnTo>
                  <a:lnTo>
                    <a:pt x="924191" y="2095"/>
                  </a:lnTo>
                  <a:lnTo>
                    <a:pt x="866559" y="18834"/>
                  </a:lnTo>
                  <a:lnTo>
                    <a:pt x="829449" y="50088"/>
                  </a:lnTo>
                  <a:lnTo>
                    <a:pt x="809561" y="80276"/>
                  </a:lnTo>
                  <a:lnTo>
                    <a:pt x="803668" y="93789"/>
                  </a:lnTo>
                  <a:lnTo>
                    <a:pt x="761593" y="102565"/>
                  </a:lnTo>
                  <a:lnTo>
                    <a:pt x="665187" y="125310"/>
                  </a:lnTo>
                  <a:lnTo>
                    <a:pt x="559079" y="156641"/>
                  </a:lnTo>
                  <a:lnTo>
                    <a:pt x="505269" y="182791"/>
                  </a:lnTo>
                  <a:lnTo>
                    <a:pt x="505269" y="976807"/>
                  </a:lnTo>
                  <a:lnTo>
                    <a:pt x="385330" y="976807"/>
                  </a:lnTo>
                  <a:lnTo>
                    <a:pt x="394296" y="967676"/>
                  </a:lnTo>
                  <a:lnTo>
                    <a:pt x="418350" y="942416"/>
                  </a:lnTo>
                  <a:lnTo>
                    <a:pt x="453148" y="904265"/>
                  </a:lnTo>
                  <a:lnTo>
                    <a:pt x="493826" y="857123"/>
                  </a:lnTo>
                  <a:lnTo>
                    <a:pt x="497878" y="885977"/>
                  </a:lnTo>
                  <a:lnTo>
                    <a:pt x="501573" y="916051"/>
                  </a:lnTo>
                  <a:lnTo>
                    <a:pt x="504215" y="946137"/>
                  </a:lnTo>
                  <a:lnTo>
                    <a:pt x="505218" y="976210"/>
                  </a:lnTo>
                  <a:lnTo>
                    <a:pt x="505269" y="976807"/>
                  </a:lnTo>
                  <a:lnTo>
                    <a:pt x="505269" y="182791"/>
                  </a:lnTo>
                  <a:lnTo>
                    <a:pt x="487946" y="191198"/>
                  </a:lnTo>
                  <a:lnTo>
                    <a:pt x="486930" y="192455"/>
                  </a:lnTo>
                  <a:lnTo>
                    <a:pt x="465810" y="202882"/>
                  </a:lnTo>
                  <a:lnTo>
                    <a:pt x="414769" y="238861"/>
                  </a:lnTo>
                  <a:lnTo>
                    <a:pt x="357911" y="296456"/>
                  </a:lnTo>
                  <a:lnTo>
                    <a:pt x="327774" y="334772"/>
                  </a:lnTo>
                  <a:lnTo>
                    <a:pt x="296722" y="380199"/>
                  </a:lnTo>
                  <a:lnTo>
                    <a:pt x="264960" y="433311"/>
                  </a:lnTo>
                  <a:lnTo>
                    <a:pt x="232651" y="494652"/>
                  </a:lnTo>
                  <a:lnTo>
                    <a:pt x="199986" y="564807"/>
                  </a:lnTo>
                  <a:lnTo>
                    <a:pt x="167144" y="644334"/>
                  </a:lnTo>
                  <a:lnTo>
                    <a:pt x="133489" y="730783"/>
                  </a:lnTo>
                  <a:lnTo>
                    <a:pt x="103619" y="809752"/>
                  </a:lnTo>
                  <a:lnTo>
                    <a:pt x="77508" y="881557"/>
                  </a:lnTo>
                  <a:lnTo>
                    <a:pt x="55168" y="946531"/>
                  </a:lnTo>
                  <a:lnTo>
                    <a:pt x="36601" y="1005001"/>
                  </a:lnTo>
                  <a:lnTo>
                    <a:pt x="21793" y="1057262"/>
                  </a:lnTo>
                  <a:lnTo>
                    <a:pt x="10769" y="1103642"/>
                  </a:lnTo>
                  <a:lnTo>
                    <a:pt x="3492" y="1144473"/>
                  </a:lnTo>
                  <a:lnTo>
                    <a:pt x="0" y="1180058"/>
                  </a:lnTo>
                  <a:lnTo>
                    <a:pt x="266" y="1210729"/>
                  </a:lnTo>
                  <a:lnTo>
                    <a:pt x="12115" y="1258582"/>
                  </a:lnTo>
                  <a:lnTo>
                    <a:pt x="39039" y="1290574"/>
                  </a:lnTo>
                  <a:lnTo>
                    <a:pt x="81038" y="1309268"/>
                  </a:lnTo>
                  <a:lnTo>
                    <a:pt x="135432" y="1315288"/>
                  </a:lnTo>
                  <a:lnTo>
                    <a:pt x="176098" y="1317129"/>
                  </a:lnTo>
                  <a:lnTo>
                    <a:pt x="224409" y="1318272"/>
                  </a:lnTo>
                  <a:lnTo>
                    <a:pt x="279400" y="1318755"/>
                  </a:lnTo>
                  <a:lnTo>
                    <a:pt x="405371" y="1317917"/>
                  </a:lnTo>
                  <a:lnTo>
                    <a:pt x="545350" y="1315034"/>
                  </a:lnTo>
                  <a:lnTo>
                    <a:pt x="545350" y="1337208"/>
                  </a:lnTo>
                  <a:lnTo>
                    <a:pt x="554913" y="1409141"/>
                  </a:lnTo>
                  <a:lnTo>
                    <a:pt x="562851" y="1472539"/>
                  </a:lnTo>
                  <a:lnTo>
                    <a:pt x="568883" y="1525752"/>
                  </a:lnTo>
                  <a:lnTo>
                    <a:pt x="572706" y="1567141"/>
                  </a:lnTo>
                  <a:lnTo>
                    <a:pt x="574052" y="1595056"/>
                  </a:lnTo>
                  <a:lnTo>
                    <a:pt x="1951494" y="1595056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8319" y="5647245"/>
              <a:ext cx="314900" cy="7108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3116" y="5302923"/>
              <a:ext cx="506130" cy="494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49471" y="5013380"/>
              <a:ext cx="1240155" cy="1062355"/>
            </a:xfrm>
            <a:custGeom>
              <a:avLst/>
              <a:gdLst/>
              <a:ahLst/>
              <a:cxnLst/>
              <a:rect l="l" t="t" r="r" b="b"/>
              <a:pathLst>
                <a:path w="1240154" h="1062354">
                  <a:moveTo>
                    <a:pt x="300171" y="0"/>
                  </a:moveTo>
                  <a:lnTo>
                    <a:pt x="259033" y="4428"/>
                  </a:lnTo>
                  <a:lnTo>
                    <a:pt x="218853" y="13878"/>
                  </a:lnTo>
                  <a:lnTo>
                    <a:pt x="180163" y="28239"/>
                  </a:lnTo>
                  <a:lnTo>
                    <a:pt x="143495" y="47399"/>
                  </a:lnTo>
                  <a:lnTo>
                    <a:pt x="109378" y="71246"/>
                  </a:lnTo>
                  <a:lnTo>
                    <a:pt x="78346" y="99669"/>
                  </a:lnTo>
                  <a:lnTo>
                    <a:pt x="50928" y="132555"/>
                  </a:lnTo>
                  <a:lnTo>
                    <a:pt x="27657" y="169793"/>
                  </a:lnTo>
                  <a:lnTo>
                    <a:pt x="9063" y="211272"/>
                  </a:lnTo>
                  <a:lnTo>
                    <a:pt x="3348" y="211272"/>
                  </a:lnTo>
                  <a:lnTo>
                    <a:pt x="0" y="249962"/>
                  </a:lnTo>
                  <a:lnTo>
                    <a:pt x="1281" y="288099"/>
                  </a:lnTo>
                  <a:lnTo>
                    <a:pt x="6959" y="325663"/>
                  </a:lnTo>
                  <a:lnTo>
                    <a:pt x="16802" y="362635"/>
                  </a:lnTo>
                  <a:lnTo>
                    <a:pt x="30578" y="398996"/>
                  </a:lnTo>
                  <a:lnTo>
                    <a:pt x="48054" y="434726"/>
                  </a:lnTo>
                  <a:lnTo>
                    <a:pt x="68998" y="469808"/>
                  </a:lnTo>
                  <a:lnTo>
                    <a:pt x="93179" y="504221"/>
                  </a:lnTo>
                  <a:lnTo>
                    <a:pt x="120364" y="537946"/>
                  </a:lnTo>
                  <a:lnTo>
                    <a:pt x="150320" y="570965"/>
                  </a:lnTo>
                  <a:lnTo>
                    <a:pt x="182815" y="603259"/>
                  </a:lnTo>
                  <a:lnTo>
                    <a:pt x="217618" y="634807"/>
                  </a:lnTo>
                  <a:lnTo>
                    <a:pt x="254496" y="665592"/>
                  </a:lnTo>
                  <a:lnTo>
                    <a:pt x="293217" y="695593"/>
                  </a:lnTo>
                  <a:lnTo>
                    <a:pt x="333548" y="724793"/>
                  </a:lnTo>
                  <a:lnTo>
                    <a:pt x="375257" y="753171"/>
                  </a:lnTo>
                  <a:lnTo>
                    <a:pt x="418113" y="780709"/>
                  </a:lnTo>
                  <a:lnTo>
                    <a:pt x="461883" y="807388"/>
                  </a:lnTo>
                  <a:lnTo>
                    <a:pt x="506334" y="833188"/>
                  </a:lnTo>
                  <a:lnTo>
                    <a:pt x="551235" y="858091"/>
                  </a:lnTo>
                  <a:lnTo>
                    <a:pt x="596353" y="882077"/>
                  </a:lnTo>
                  <a:lnTo>
                    <a:pt x="641457" y="905127"/>
                  </a:lnTo>
                  <a:lnTo>
                    <a:pt x="686313" y="927223"/>
                  </a:lnTo>
                  <a:lnTo>
                    <a:pt x="730690" y="948344"/>
                  </a:lnTo>
                  <a:lnTo>
                    <a:pt x="774355" y="968472"/>
                  </a:lnTo>
                  <a:lnTo>
                    <a:pt x="817077" y="987588"/>
                  </a:lnTo>
                  <a:lnTo>
                    <a:pt x="858623" y="1005673"/>
                  </a:lnTo>
                  <a:lnTo>
                    <a:pt x="898760" y="1022707"/>
                  </a:lnTo>
                  <a:lnTo>
                    <a:pt x="973882" y="1053548"/>
                  </a:lnTo>
                  <a:lnTo>
                    <a:pt x="1023924" y="1062265"/>
                  </a:lnTo>
                  <a:lnTo>
                    <a:pt x="1052660" y="1060408"/>
                  </a:lnTo>
                  <a:lnTo>
                    <a:pt x="1112474" y="1044725"/>
                  </a:lnTo>
                  <a:lnTo>
                    <a:pt x="1168625" y="1013700"/>
                  </a:lnTo>
                  <a:lnTo>
                    <a:pt x="1212970" y="968070"/>
                  </a:lnTo>
                  <a:lnTo>
                    <a:pt x="1237367" y="908575"/>
                  </a:lnTo>
                  <a:lnTo>
                    <a:pt x="1239540" y="873858"/>
                  </a:lnTo>
                  <a:lnTo>
                    <a:pt x="1233673" y="835952"/>
                  </a:lnTo>
                  <a:lnTo>
                    <a:pt x="1218747" y="794948"/>
                  </a:lnTo>
                  <a:lnTo>
                    <a:pt x="1193746" y="750940"/>
                  </a:lnTo>
                  <a:lnTo>
                    <a:pt x="1157651" y="704019"/>
                  </a:lnTo>
                  <a:lnTo>
                    <a:pt x="1131756" y="672704"/>
                  </a:lnTo>
                  <a:lnTo>
                    <a:pt x="1102960" y="639600"/>
                  </a:lnTo>
                  <a:lnTo>
                    <a:pt x="1071578" y="604937"/>
                  </a:lnTo>
                  <a:lnTo>
                    <a:pt x="1037925" y="568946"/>
                  </a:lnTo>
                  <a:lnTo>
                    <a:pt x="1002318" y="531858"/>
                  </a:lnTo>
                  <a:lnTo>
                    <a:pt x="965071" y="493903"/>
                  </a:lnTo>
                  <a:lnTo>
                    <a:pt x="926501" y="455312"/>
                  </a:lnTo>
                  <a:lnTo>
                    <a:pt x="886922" y="416316"/>
                  </a:lnTo>
                  <a:lnTo>
                    <a:pt x="846650" y="377145"/>
                  </a:lnTo>
                  <a:lnTo>
                    <a:pt x="765289" y="299200"/>
                  </a:lnTo>
                  <a:lnTo>
                    <a:pt x="537383" y="85161"/>
                  </a:lnTo>
                  <a:lnTo>
                    <a:pt x="501649" y="57107"/>
                  </a:lnTo>
                  <a:lnTo>
                    <a:pt x="463686" y="34747"/>
                  </a:lnTo>
                  <a:lnTo>
                    <a:pt x="424026" y="17967"/>
                  </a:lnTo>
                  <a:lnTo>
                    <a:pt x="383199" y="6658"/>
                  </a:lnTo>
                  <a:lnTo>
                    <a:pt x="341737" y="706"/>
                  </a:lnTo>
                  <a:lnTo>
                    <a:pt x="300171" y="0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3079" y="3773423"/>
              <a:ext cx="807720" cy="1135380"/>
            </a:xfrm>
            <a:custGeom>
              <a:avLst/>
              <a:gdLst/>
              <a:ahLst/>
              <a:cxnLst/>
              <a:rect l="l" t="t" r="r" b="b"/>
              <a:pathLst>
                <a:path w="807720" h="1135379">
                  <a:moveTo>
                    <a:pt x="639990" y="1064442"/>
                  </a:moveTo>
                  <a:lnTo>
                    <a:pt x="198807" y="1064442"/>
                  </a:lnTo>
                  <a:lnTo>
                    <a:pt x="253040" y="1064808"/>
                  </a:lnTo>
                  <a:lnTo>
                    <a:pt x="305621" y="1067368"/>
                  </a:lnTo>
                  <a:lnTo>
                    <a:pt x="355709" y="1071849"/>
                  </a:lnTo>
                  <a:lnTo>
                    <a:pt x="402463" y="1077976"/>
                  </a:lnTo>
                  <a:lnTo>
                    <a:pt x="408305" y="1077976"/>
                  </a:lnTo>
                  <a:lnTo>
                    <a:pt x="488406" y="1091731"/>
                  </a:lnTo>
                  <a:lnTo>
                    <a:pt x="553434" y="1106011"/>
                  </a:lnTo>
                  <a:lnTo>
                    <a:pt x="599078" y="1119195"/>
                  </a:lnTo>
                  <a:lnTo>
                    <a:pt x="621030" y="1129664"/>
                  </a:lnTo>
                  <a:lnTo>
                    <a:pt x="626745" y="1129664"/>
                  </a:lnTo>
                  <a:lnTo>
                    <a:pt x="626745" y="1135380"/>
                  </a:lnTo>
                  <a:lnTo>
                    <a:pt x="629731" y="1095708"/>
                  </a:lnTo>
                  <a:lnTo>
                    <a:pt x="639990" y="1064442"/>
                  </a:lnTo>
                  <a:close/>
                </a:path>
                <a:path w="807720" h="1135379">
                  <a:moveTo>
                    <a:pt x="437007" y="0"/>
                  </a:moveTo>
                  <a:lnTo>
                    <a:pt x="417512" y="7074"/>
                  </a:lnTo>
                  <a:lnTo>
                    <a:pt x="393160" y="22209"/>
                  </a:lnTo>
                  <a:lnTo>
                    <a:pt x="363426" y="36272"/>
                  </a:lnTo>
                  <a:lnTo>
                    <a:pt x="287714" y="47583"/>
                  </a:lnTo>
                  <a:lnTo>
                    <a:pt x="244379" y="69548"/>
                  </a:lnTo>
                  <a:lnTo>
                    <a:pt x="209665" y="92584"/>
                  </a:lnTo>
                  <a:lnTo>
                    <a:pt x="195453" y="103250"/>
                  </a:lnTo>
                  <a:lnTo>
                    <a:pt x="137538" y="141006"/>
                  </a:lnTo>
                  <a:lnTo>
                    <a:pt x="92154" y="187098"/>
                  </a:lnTo>
                  <a:lnTo>
                    <a:pt x="57819" y="237495"/>
                  </a:lnTo>
                  <a:lnTo>
                    <a:pt x="33051" y="288163"/>
                  </a:lnTo>
                  <a:lnTo>
                    <a:pt x="16368" y="335068"/>
                  </a:lnTo>
                  <a:lnTo>
                    <a:pt x="6286" y="374177"/>
                  </a:lnTo>
                  <a:lnTo>
                    <a:pt x="0" y="412876"/>
                  </a:lnTo>
                  <a:lnTo>
                    <a:pt x="4040" y="427386"/>
                  </a:lnTo>
                  <a:lnTo>
                    <a:pt x="15081" y="460184"/>
                  </a:lnTo>
                  <a:lnTo>
                    <a:pt x="31503" y="508031"/>
                  </a:lnTo>
                  <a:lnTo>
                    <a:pt x="51689" y="567689"/>
                  </a:lnTo>
                  <a:lnTo>
                    <a:pt x="64732" y="603077"/>
                  </a:lnTo>
                  <a:lnTo>
                    <a:pt x="78311" y="640095"/>
                  </a:lnTo>
                  <a:lnTo>
                    <a:pt x="92962" y="678185"/>
                  </a:lnTo>
                  <a:lnTo>
                    <a:pt x="109220" y="716788"/>
                  </a:lnTo>
                  <a:lnTo>
                    <a:pt x="124404" y="761553"/>
                  </a:lnTo>
                  <a:lnTo>
                    <a:pt x="135826" y="808497"/>
                  </a:lnTo>
                  <a:lnTo>
                    <a:pt x="144010" y="855466"/>
                  </a:lnTo>
                  <a:lnTo>
                    <a:pt x="149479" y="900302"/>
                  </a:lnTo>
                  <a:lnTo>
                    <a:pt x="150997" y="964961"/>
                  </a:lnTo>
                  <a:lnTo>
                    <a:pt x="148764" y="1017809"/>
                  </a:lnTo>
                  <a:lnTo>
                    <a:pt x="145460" y="1053464"/>
                  </a:lnTo>
                  <a:lnTo>
                    <a:pt x="143764" y="1066545"/>
                  </a:lnTo>
                  <a:lnTo>
                    <a:pt x="198807" y="1064442"/>
                  </a:lnTo>
                  <a:lnTo>
                    <a:pt x="639990" y="1064442"/>
                  </a:lnTo>
                  <a:lnTo>
                    <a:pt x="641873" y="1058703"/>
                  </a:lnTo>
                  <a:lnTo>
                    <a:pt x="655087" y="1031367"/>
                  </a:lnTo>
                  <a:lnTo>
                    <a:pt x="661289" y="1020699"/>
                  </a:lnTo>
                  <a:lnTo>
                    <a:pt x="735965" y="1020699"/>
                  </a:lnTo>
                  <a:lnTo>
                    <a:pt x="751113" y="1012731"/>
                  </a:lnTo>
                  <a:lnTo>
                    <a:pt x="770509" y="974851"/>
                  </a:lnTo>
                  <a:lnTo>
                    <a:pt x="778430" y="911034"/>
                  </a:lnTo>
                  <a:lnTo>
                    <a:pt x="782066" y="860170"/>
                  </a:lnTo>
                  <a:lnTo>
                    <a:pt x="786262" y="848131"/>
                  </a:lnTo>
                  <a:lnTo>
                    <a:pt x="789924" y="837199"/>
                  </a:lnTo>
                  <a:lnTo>
                    <a:pt x="792513" y="826291"/>
                  </a:lnTo>
                  <a:lnTo>
                    <a:pt x="793496" y="814324"/>
                  </a:lnTo>
                  <a:lnTo>
                    <a:pt x="803300" y="760914"/>
                  </a:lnTo>
                  <a:lnTo>
                    <a:pt x="807164" y="713946"/>
                  </a:lnTo>
                  <a:lnTo>
                    <a:pt x="805622" y="675574"/>
                  </a:lnTo>
                  <a:lnTo>
                    <a:pt x="799211" y="647953"/>
                  </a:lnTo>
                  <a:lnTo>
                    <a:pt x="793496" y="616069"/>
                  </a:lnTo>
                  <a:lnTo>
                    <a:pt x="792067" y="582040"/>
                  </a:lnTo>
                  <a:lnTo>
                    <a:pt x="792781" y="548012"/>
                  </a:lnTo>
                  <a:lnTo>
                    <a:pt x="793496" y="516127"/>
                  </a:lnTo>
                  <a:lnTo>
                    <a:pt x="787830" y="454624"/>
                  </a:lnTo>
                  <a:lnTo>
                    <a:pt x="769794" y="364140"/>
                  </a:lnTo>
                  <a:lnTo>
                    <a:pt x="750687" y="282277"/>
                  </a:lnTo>
                  <a:lnTo>
                    <a:pt x="741807" y="246633"/>
                  </a:lnTo>
                  <a:lnTo>
                    <a:pt x="747522" y="246633"/>
                  </a:lnTo>
                  <a:lnTo>
                    <a:pt x="747522" y="240792"/>
                  </a:lnTo>
                  <a:lnTo>
                    <a:pt x="753237" y="240792"/>
                  </a:lnTo>
                  <a:lnTo>
                    <a:pt x="753237" y="235076"/>
                  </a:lnTo>
                  <a:lnTo>
                    <a:pt x="759079" y="235076"/>
                  </a:lnTo>
                  <a:lnTo>
                    <a:pt x="764794" y="229362"/>
                  </a:lnTo>
                  <a:lnTo>
                    <a:pt x="764794" y="223646"/>
                  </a:lnTo>
                  <a:lnTo>
                    <a:pt x="770509" y="223646"/>
                  </a:lnTo>
                  <a:lnTo>
                    <a:pt x="770509" y="212217"/>
                  </a:lnTo>
                  <a:lnTo>
                    <a:pt x="768824" y="186049"/>
                  </a:lnTo>
                  <a:lnTo>
                    <a:pt x="752554" y="162036"/>
                  </a:lnTo>
                  <a:lnTo>
                    <a:pt x="730879" y="144476"/>
                  </a:lnTo>
                  <a:lnTo>
                    <a:pt x="712978" y="137668"/>
                  </a:lnTo>
                  <a:lnTo>
                    <a:pt x="698148" y="128430"/>
                  </a:lnTo>
                  <a:lnTo>
                    <a:pt x="680640" y="106822"/>
                  </a:lnTo>
                  <a:lnTo>
                    <a:pt x="662060" y="82000"/>
                  </a:lnTo>
                  <a:lnTo>
                    <a:pt x="644017" y="63118"/>
                  </a:lnTo>
                  <a:lnTo>
                    <a:pt x="629197" y="57421"/>
                  </a:lnTo>
                  <a:lnTo>
                    <a:pt x="562346" y="57421"/>
                  </a:lnTo>
                  <a:lnTo>
                    <a:pt x="528955" y="51562"/>
                  </a:lnTo>
                  <a:lnTo>
                    <a:pt x="500889" y="38683"/>
                  </a:lnTo>
                  <a:lnTo>
                    <a:pt x="455427" y="6449"/>
                  </a:lnTo>
                  <a:lnTo>
                    <a:pt x="437007" y="0"/>
                  </a:lnTo>
                  <a:close/>
                </a:path>
                <a:path w="807720" h="1135379">
                  <a:moveTo>
                    <a:pt x="735965" y="1020699"/>
                  </a:moveTo>
                  <a:lnTo>
                    <a:pt x="661289" y="1020699"/>
                  </a:lnTo>
                  <a:lnTo>
                    <a:pt x="664616" y="1020788"/>
                  </a:lnTo>
                  <a:lnTo>
                    <a:pt x="674957" y="1021413"/>
                  </a:lnTo>
                  <a:lnTo>
                    <a:pt x="692846" y="1023110"/>
                  </a:lnTo>
                  <a:lnTo>
                    <a:pt x="718820" y="1026413"/>
                  </a:lnTo>
                  <a:lnTo>
                    <a:pt x="730250" y="1026413"/>
                  </a:lnTo>
                  <a:lnTo>
                    <a:pt x="735965" y="1020699"/>
                  </a:lnTo>
                  <a:close/>
                </a:path>
                <a:path w="807720" h="1135379">
                  <a:moveTo>
                    <a:pt x="620412" y="54044"/>
                  </a:moveTo>
                  <a:lnTo>
                    <a:pt x="593010" y="55197"/>
                  </a:lnTo>
                  <a:lnTo>
                    <a:pt x="562346" y="57421"/>
                  </a:lnTo>
                  <a:lnTo>
                    <a:pt x="629197" y="57421"/>
                  </a:lnTo>
                  <a:lnTo>
                    <a:pt x="620412" y="54044"/>
                  </a:lnTo>
                  <a:close/>
                </a:path>
              </a:pathLst>
            </a:custGeom>
            <a:solidFill>
              <a:srgbClr val="F8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079" y="3773423"/>
              <a:ext cx="770255" cy="9006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93079" y="3773423"/>
              <a:ext cx="770255" cy="567055"/>
            </a:xfrm>
            <a:custGeom>
              <a:avLst/>
              <a:gdLst/>
              <a:ahLst/>
              <a:cxnLst/>
              <a:rect l="l" t="t" r="r" b="b"/>
              <a:pathLst>
                <a:path w="770254" h="567054">
                  <a:moveTo>
                    <a:pt x="436880" y="0"/>
                  </a:moveTo>
                  <a:lnTo>
                    <a:pt x="417385" y="7074"/>
                  </a:lnTo>
                  <a:lnTo>
                    <a:pt x="393033" y="22209"/>
                  </a:lnTo>
                  <a:lnTo>
                    <a:pt x="363299" y="36272"/>
                  </a:lnTo>
                  <a:lnTo>
                    <a:pt x="287607" y="47563"/>
                  </a:lnTo>
                  <a:lnTo>
                    <a:pt x="244316" y="69484"/>
                  </a:lnTo>
                  <a:lnTo>
                    <a:pt x="209645" y="92477"/>
                  </a:lnTo>
                  <a:lnTo>
                    <a:pt x="195453" y="103124"/>
                  </a:lnTo>
                  <a:lnTo>
                    <a:pt x="137538" y="140821"/>
                  </a:lnTo>
                  <a:lnTo>
                    <a:pt x="92154" y="186840"/>
                  </a:lnTo>
                  <a:lnTo>
                    <a:pt x="57819" y="237158"/>
                  </a:lnTo>
                  <a:lnTo>
                    <a:pt x="33051" y="287750"/>
                  </a:lnTo>
                  <a:lnTo>
                    <a:pt x="16368" y="334591"/>
                  </a:lnTo>
                  <a:lnTo>
                    <a:pt x="6286" y="373657"/>
                  </a:lnTo>
                  <a:lnTo>
                    <a:pt x="0" y="412369"/>
                  </a:lnTo>
                  <a:lnTo>
                    <a:pt x="4040" y="426856"/>
                  </a:lnTo>
                  <a:lnTo>
                    <a:pt x="15081" y="459597"/>
                  </a:lnTo>
                  <a:lnTo>
                    <a:pt x="31503" y="507363"/>
                  </a:lnTo>
                  <a:lnTo>
                    <a:pt x="51689" y="566927"/>
                  </a:lnTo>
                  <a:lnTo>
                    <a:pt x="402463" y="566927"/>
                  </a:lnTo>
                  <a:lnTo>
                    <a:pt x="413893" y="555498"/>
                  </a:lnTo>
                  <a:lnTo>
                    <a:pt x="413893" y="549782"/>
                  </a:lnTo>
                  <a:lnTo>
                    <a:pt x="477167" y="471883"/>
                  </a:lnTo>
                  <a:lnTo>
                    <a:pt x="533066" y="408872"/>
                  </a:lnTo>
                  <a:lnTo>
                    <a:pt x="581871" y="359104"/>
                  </a:lnTo>
                  <a:lnTo>
                    <a:pt x="623866" y="320928"/>
                  </a:lnTo>
                  <a:lnTo>
                    <a:pt x="659332" y="292697"/>
                  </a:lnTo>
                  <a:lnTo>
                    <a:pt x="711806" y="259476"/>
                  </a:lnTo>
                  <a:lnTo>
                    <a:pt x="741553" y="246252"/>
                  </a:lnTo>
                  <a:lnTo>
                    <a:pt x="747268" y="246252"/>
                  </a:lnTo>
                  <a:lnTo>
                    <a:pt x="747268" y="240537"/>
                  </a:lnTo>
                  <a:lnTo>
                    <a:pt x="753110" y="240537"/>
                  </a:lnTo>
                  <a:lnTo>
                    <a:pt x="753110" y="234823"/>
                  </a:lnTo>
                  <a:lnTo>
                    <a:pt x="758825" y="234823"/>
                  </a:lnTo>
                  <a:lnTo>
                    <a:pt x="764540" y="229107"/>
                  </a:lnTo>
                  <a:lnTo>
                    <a:pt x="764540" y="223393"/>
                  </a:lnTo>
                  <a:lnTo>
                    <a:pt x="770255" y="223393"/>
                  </a:lnTo>
                  <a:lnTo>
                    <a:pt x="770255" y="211836"/>
                  </a:lnTo>
                  <a:lnTo>
                    <a:pt x="768590" y="185741"/>
                  </a:lnTo>
                  <a:lnTo>
                    <a:pt x="752363" y="161766"/>
                  </a:lnTo>
                  <a:lnTo>
                    <a:pt x="730732" y="144220"/>
                  </a:lnTo>
                  <a:lnTo>
                    <a:pt x="712851" y="137413"/>
                  </a:lnTo>
                  <a:lnTo>
                    <a:pt x="698021" y="128196"/>
                  </a:lnTo>
                  <a:lnTo>
                    <a:pt x="680513" y="106632"/>
                  </a:lnTo>
                  <a:lnTo>
                    <a:pt x="661933" y="81853"/>
                  </a:lnTo>
                  <a:lnTo>
                    <a:pt x="643890" y="62992"/>
                  </a:lnTo>
                  <a:lnTo>
                    <a:pt x="629122" y="57366"/>
                  </a:lnTo>
                  <a:lnTo>
                    <a:pt x="562147" y="57366"/>
                  </a:lnTo>
                  <a:lnTo>
                    <a:pt x="528828" y="51562"/>
                  </a:lnTo>
                  <a:lnTo>
                    <a:pt x="500709" y="38683"/>
                  </a:lnTo>
                  <a:lnTo>
                    <a:pt x="455283" y="6449"/>
                  </a:lnTo>
                  <a:lnTo>
                    <a:pt x="436880" y="0"/>
                  </a:lnTo>
                  <a:close/>
                </a:path>
                <a:path w="770254" h="567054">
                  <a:moveTo>
                    <a:pt x="620214" y="53973"/>
                  </a:moveTo>
                  <a:lnTo>
                    <a:pt x="592788" y="55133"/>
                  </a:lnTo>
                  <a:lnTo>
                    <a:pt x="562147" y="57366"/>
                  </a:lnTo>
                  <a:lnTo>
                    <a:pt x="629122" y="57366"/>
                  </a:lnTo>
                  <a:lnTo>
                    <a:pt x="620214" y="53973"/>
                  </a:lnTo>
                  <a:close/>
                </a:path>
              </a:pathLst>
            </a:custGeom>
            <a:solidFill>
              <a:srgbClr val="F99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9443" y="4434101"/>
              <a:ext cx="68579" cy="799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54495" y="4439411"/>
              <a:ext cx="131445" cy="360045"/>
            </a:xfrm>
            <a:custGeom>
              <a:avLst/>
              <a:gdLst/>
              <a:ahLst/>
              <a:cxnLst/>
              <a:rect l="l" t="t" r="r" b="b"/>
              <a:pathLst>
                <a:path w="131445" h="360045">
                  <a:moveTo>
                    <a:pt x="28448" y="0"/>
                  </a:moveTo>
                  <a:lnTo>
                    <a:pt x="31236" y="108293"/>
                  </a:lnTo>
                  <a:lnTo>
                    <a:pt x="20653" y="224075"/>
                  </a:lnTo>
                  <a:lnTo>
                    <a:pt x="6856" y="316307"/>
                  </a:lnTo>
                  <a:lnTo>
                    <a:pt x="0" y="353949"/>
                  </a:lnTo>
                  <a:lnTo>
                    <a:pt x="13557" y="354663"/>
                  </a:lnTo>
                  <a:lnTo>
                    <a:pt x="31289" y="356360"/>
                  </a:lnTo>
                  <a:lnTo>
                    <a:pt x="57023" y="359663"/>
                  </a:lnTo>
                  <a:lnTo>
                    <a:pt x="68325" y="359663"/>
                  </a:lnTo>
                  <a:lnTo>
                    <a:pt x="74040" y="353949"/>
                  </a:lnTo>
                  <a:lnTo>
                    <a:pt x="89042" y="346001"/>
                  </a:lnTo>
                  <a:lnTo>
                    <a:pt x="99758" y="333232"/>
                  </a:lnTo>
                  <a:lnTo>
                    <a:pt x="112454" y="281602"/>
                  </a:lnTo>
                  <a:lnTo>
                    <a:pt x="118653" y="211109"/>
                  </a:lnTo>
                  <a:lnTo>
                    <a:pt x="119633" y="194056"/>
                  </a:lnTo>
                  <a:lnTo>
                    <a:pt x="127492" y="171307"/>
                  </a:lnTo>
                  <a:lnTo>
                    <a:pt x="130081" y="160426"/>
                  </a:lnTo>
                  <a:lnTo>
                    <a:pt x="131063" y="148462"/>
                  </a:lnTo>
                  <a:lnTo>
                    <a:pt x="107741" y="109281"/>
                  </a:lnTo>
                  <a:lnTo>
                    <a:pt x="89741" y="62087"/>
                  </a:lnTo>
                  <a:lnTo>
                    <a:pt x="78146" y="22393"/>
                  </a:lnTo>
                  <a:lnTo>
                    <a:pt x="74040" y="5714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F99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2024" y="3814190"/>
              <a:ext cx="1517146" cy="26186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89076" y="5814059"/>
              <a:ext cx="169545" cy="338455"/>
            </a:xfrm>
            <a:custGeom>
              <a:avLst/>
              <a:gdLst/>
              <a:ahLst/>
              <a:cxnLst/>
              <a:rect l="l" t="t" r="r" b="b"/>
              <a:pathLst>
                <a:path w="169545" h="338454">
                  <a:moveTo>
                    <a:pt x="128920" y="0"/>
                  </a:moveTo>
                  <a:lnTo>
                    <a:pt x="8016" y="0"/>
                  </a:lnTo>
                  <a:lnTo>
                    <a:pt x="0" y="41574"/>
                  </a:lnTo>
                  <a:lnTo>
                    <a:pt x="79" y="139060"/>
                  </a:lnTo>
                  <a:lnTo>
                    <a:pt x="44449" y="251597"/>
                  </a:lnTo>
                  <a:lnTo>
                    <a:pt x="169306" y="338327"/>
                  </a:lnTo>
                  <a:lnTo>
                    <a:pt x="128920" y="0"/>
                  </a:lnTo>
                  <a:close/>
                </a:path>
              </a:pathLst>
            </a:custGeom>
            <a:solidFill>
              <a:srgbClr val="829CF3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383" y="4271771"/>
              <a:ext cx="328930" cy="215265"/>
            </a:xfrm>
            <a:custGeom>
              <a:avLst/>
              <a:gdLst/>
              <a:ahLst/>
              <a:cxnLst/>
              <a:rect l="l" t="t" r="r" b="b"/>
              <a:pathLst>
                <a:path w="328929" h="215264">
                  <a:moveTo>
                    <a:pt x="264667" y="0"/>
                  </a:moveTo>
                  <a:lnTo>
                    <a:pt x="264667" y="11429"/>
                  </a:lnTo>
                  <a:lnTo>
                    <a:pt x="299212" y="22986"/>
                  </a:lnTo>
                  <a:lnTo>
                    <a:pt x="264667" y="40131"/>
                  </a:lnTo>
                  <a:lnTo>
                    <a:pt x="86360" y="114680"/>
                  </a:lnTo>
                  <a:lnTo>
                    <a:pt x="43179" y="153400"/>
                  </a:lnTo>
                  <a:lnTo>
                    <a:pt x="13493" y="182457"/>
                  </a:lnTo>
                  <a:lnTo>
                    <a:pt x="0" y="200786"/>
                  </a:lnTo>
                  <a:lnTo>
                    <a:pt x="2879" y="210609"/>
                  </a:lnTo>
                  <a:lnTo>
                    <a:pt x="10080" y="215074"/>
                  </a:lnTo>
                  <a:lnTo>
                    <a:pt x="19448" y="215253"/>
                  </a:lnTo>
                  <a:lnTo>
                    <a:pt x="28828" y="212216"/>
                  </a:lnTo>
                  <a:lnTo>
                    <a:pt x="44426" y="194853"/>
                  </a:lnTo>
                  <a:lnTo>
                    <a:pt x="67595" y="167798"/>
                  </a:lnTo>
                  <a:lnTo>
                    <a:pt x="97789" y="131952"/>
                  </a:lnTo>
                  <a:lnTo>
                    <a:pt x="264667" y="63118"/>
                  </a:lnTo>
                  <a:lnTo>
                    <a:pt x="304926" y="45846"/>
                  </a:lnTo>
                  <a:lnTo>
                    <a:pt x="328040" y="45846"/>
                  </a:lnTo>
                  <a:lnTo>
                    <a:pt x="328040" y="22986"/>
                  </a:lnTo>
                  <a:lnTo>
                    <a:pt x="293028" y="4822"/>
                  </a:lnTo>
                  <a:lnTo>
                    <a:pt x="282701" y="2857"/>
                  </a:lnTo>
                  <a:lnTo>
                    <a:pt x="273423" y="892"/>
                  </a:lnTo>
                  <a:lnTo>
                    <a:pt x="264667" y="0"/>
                  </a:lnTo>
                  <a:close/>
                </a:path>
                <a:path w="328929" h="215264">
                  <a:moveTo>
                    <a:pt x="328040" y="45846"/>
                  </a:moveTo>
                  <a:lnTo>
                    <a:pt x="304926" y="45846"/>
                  </a:lnTo>
                  <a:lnTo>
                    <a:pt x="305210" y="56691"/>
                  </a:lnTo>
                  <a:lnTo>
                    <a:pt x="302815" y="80978"/>
                  </a:lnTo>
                  <a:lnTo>
                    <a:pt x="292871" y="106336"/>
                  </a:lnTo>
                  <a:lnTo>
                    <a:pt x="270510" y="120395"/>
                  </a:lnTo>
                  <a:lnTo>
                    <a:pt x="264667" y="126110"/>
                  </a:lnTo>
                  <a:lnTo>
                    <a:pt x="264667" y="131952"/>
                  </a:lnTo>
                  <a:lnTo>
                    <a:pt x="270510" y="137667"/>
                  </a:lnTo>
                  <a:lnTo>
                    <a:pt x="304926" y="103250"/>
                  </a:lnTo>
                  <a:lnTo>
                    <a:pt x="322961" y="61642"/>
                  </a:lnTo>
                  <a:lnTo>
                    <a:pt x="326858" y="49976"/>
                  </a:lnTo>
                  <a:lnTo>
                    <a:pt x="328040" y="45846"/>
                  </a:lnTo>
                  <a:close/>
                </a:path>
              </a:pathLst>
            </a:custGeom>
            <a:solidFill>
              <a:srgbClr val="09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8363" y="4571745"/>
              <a:ext cx="150637" cy="866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65164" y="4925567"/>
              <a:ext cx="459740" cy="56515"/>
            </a:xfrm>
            <a:custGeom>
              <a:avLst/>
              <a:gdLst/>
              <a:ahLst/>
              <a:cxnLst/>
              <a:rect l="l" t="t" r="r" b="b"/>
              <a:pathLst>
                <a:path w="459739" h="56514">
                  <a:moveTo>
                    <a:pt x="0" y="0"/>
                  </a:moveTo>
                  <a:lnTo>
                    <a:pt x="69273" y="16111"/>
                  </a:lnTo>
                  <a:lnTo>
                    <a:pt x="121911" y="25556"/>
                  </a:lnTo>
                  <a:lnTo>
                    <a:pt x="177570" y="34928"/>
                  </a:lnTo>
                  <a:lnTo>
                    <a:pt x="229199" y="42960"/>
                  </a:lnTo>
                  <a:lnTo>
                    <a:pt x="269748" y="48386"/>
                  </a:lnTo>
                  <a:lnTo>
                    <a:pt x="322414" y="52752"/>
                  </a:lnTo>
                  <a:lnTo>
                    <a:pt x="380335" y="55484"/>
                  </a:lnTo>
                  <a:lnTo>
                    <a:pt x="430325" y="56351"/>
                  </a:lnTo>
                  <a:lnTo>
                    <a:pt x="459199" y="55121"/>
                  </a:lnTo>
                  <a:lnTo>
                    <a:pt x="381900" y="41886"/>
                  </a:lnTo>
                  <a:lnTo>
                    <a:pt x="256119" y="26934"/>
                  </a:lnTo>
                  <a:lnTo>
                    <a:pt x="121256" y="11815"/>
                  </a:lnTo>
                  <a:lnTo>
                    <a:pt x="64429" y="5790"/>
                  </a:lnTo>
                  <a:lnTo>
                    <a:pt x="22142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552285" y="2205132"/>
            <a:ext cx="1271905" cy="1273175"/>
            <a:chOff x="3552285" y="2205132"/>
            <a:chExt cx="1271905" cy="127317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2285" y="2205132"/>
              <a:ext cx="1271333" cy="12727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719" y="2459736"/>
              <a:ext cx="280416" cy="303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1667" y="2459736"/>
              <a:ext cx="280416" cy="3032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7159" y="2808732"/>
              <a:ext cx="441960" cy="33832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206417" y="4356234"/>
            <a:ext cx="2605405" cy="225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66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Профессиональн</a:t>
            </a:r>
            <a:r>
              <a:rPr lang="ru-RU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ая</a:t>
            </a: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подготовк</a:t>
            </a:r>
            <a:r>
              <a:rPr lang="ru-RU" sz="18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а,</a:t>
            </a:r>
            <a:endParaRPr sz="1800" dirty="0">
              <a:latin typeface="Segoe UI"/>
              <a:cs typeface="Segoe UI"/>
            </a:endParaRPr>
          </a:p>
          <a:p>
            <a:pPr marL="12700" marR="537210" algn="ctr">
              <a:lnSpc>
                <a:spcPct val="100000"/>
              </a:lnSpc>
            </a:pP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соответствующ</a:t>
            </a:r>
            <a:r>
              <a:rPr lang="ru-RU"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ая</a:t>
            </a: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характеру</a:t>
            </a:r>
            <a:endParaRPr sz="1800" dirty="0">
              <a:latin typeface="Segoe UI"/>
              <a:cs typeface="Segoe UI"/>
            </a:endParaRPr>
          </a:p>
          <a:p>
            <a:pPr marL="12700" algn="ctr">
              <a:lnSpc>
                <a:spcPts val="2140"/>
              </a:lnSpc>
            </a:pPr>
            <a:r>
              <a:rPr sz="1800" b="1" dirty="0" err="1">
                <a:solidFill>
                  <a:srgbClr val="001F5F"/>
                </a:solidFill>
                <a:latin typeface="Segoe UI"/>
                <a:cs typeface="Segoe UI"/>
              </a:rPr>
              <a:t>выполняемых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20" dirty="0" err="1" smtClean="0">
                <a:solidFill>
                  <a:srgbClr val="001F5F"/>
                </a:solidFill>
                <a:latin typeface="Segoe UI"/>
                <a:cs typeface="Segoe UI"/>
              </a:rPr>
              <a:t>работ</a:t>
            </a:r>
            <a:endParaRPr lang="ru-RU" dirty="0">
              <a:latin typeface="Segoe UI"/>
              <a:cs typeface="Segoe UI"/>
            </a:endParaRPr>
          </a:p>
          <a:p>
            <a:pPr algn="ctr"/>
            <a:r>
              <a:rPr lang="ru-RU" sz="1400" b="1" i="1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(Федеральный закон от 29.12.2012 N 273-ФЗ "Об образовании в Российской Федерации«)</a:t>
            </a:r>
            <a:endParaRPr lang="ru-RU" sz="1400" b="1" i="1" dirty="0">
              <a:solidFill>
                <a:srgbClr val="03045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02443" y="2575687"/>
            <a:ext cx="3213355" cy="191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861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Обучение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оказанию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первой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помощи</a:t>
            </a:r>
            <a:endParaRPr sz="2000" dirty="0">
              <a:latin typeface="Segoe UI"/>
              <a:cs typeface="Segoe UI"/>
            </a:endParaRPr>
          </a:p>
          <a:p>
            <a:pPr marL="12700" marR="5080" algn="ctr">
              <a:lnSpc>
                <a:spcPts val="1680"/>
              </a:lnSpc>
              <a:spcBef>
                <a:spcPts val="15"/>
              </a:spcBef>
            </a:pPr>
            <a:r>
              <a:rPr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b="1" i="1" spc="-10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постановление </a:t>
            </a:r>
          </a:p>
          <a:p>
            <a:pPr marL="12700" marR="5080" algn="ctr">
              <a:lnSpc>
                <a:spcPts val="1680"/>
              </a:lnSpc>
              <a:spcBef>
                <a:spcPts val="15"/>
              </a:spcBef>
            </a:pPr>
            <a:r>
              <a:rPr lang="ru-RU" sz="1400" b="1" i="1" spc="-10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Правительства РФ от 24.12.2021</a:t>
            </a:r>
            <a:endParaRPr lang="en-US" sz="1400" b="1" i="1" spc="-10" dirty="0" smtClean="0">
              <a:solidFill>
                <a:srgbClr val="03045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400" b="1" i="1" spc="-10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 2464 "О порядке обучения по охране труда и проверки знания требований охраны труда“)</a:t>
            </a:r>
          </a:p>
          <a:p>
            <a:pPr marL="12700">
              <a:lnSpc>
                <a:spcPts val="1639"/>
              </a:lnSpc>
            </a:pP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904" y="1711647"/>
            <a:ext cx="3215896" cy="244682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660"/>
              </a:spcBef>
            </a:pPr>
            <a:r>
              <a:rPr lang="ru-RU" sz="2400" b="1" dirty="0" smtClean="0">
                <a:solidFill>
                  <a:srgbClr val="001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Инструктажи</a:t>
            </a:r>
          </a:p>
          <a:p>
            <a:pPr marR="5715" algn="ctr">
              <a:lnSpc>
                <a:spcPct val="100000"/>
              </a:lnSpc>
              <a:spcBef>
                <a:spcPts val="660"/>
              </a:spcBef>
            </a:pPr>
            <a:r>
              <a:rPr sz="1600" b="1" i="1" dirty="0" err="1" smtClean="0">
                <a:solidFill>
                  <a:srgbClr val="001F5F"/>
                </a:solidFill>
                <a:latin typeface="Calibri Light"/>
                <a:cs typeface="Calibri Light"/>
              </a:rPr>
              <a:t>Вводный</a:t>
            </a:r>
            <a:r>
              <a:rPr sz="1600" b="1" i="1" dirty="0">
                <a:solidFill>
                  <a:srgbClr val="001F5F"/>
                </a:solidFill>
                <a:latin typeface="Calibri Light"/>
                <a:cs typeface="Calibri Light"/>
              </a:rPr>
              <a:t>,</a:t>
            </a:r>
            <a:r>
              <a:rPr sz="1600" b="1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Calibri Light"/>
                <a:cs typeface="Calibri Light"/>
              </a:rPr>
              <a:t>первичный</a:t>
            </a:r>
            <a:r>
              <a:rPr sz="1600" b="1" i="1" spc="-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Calibri Light"/>
                <a:cs typeface="Calibri Light"/>
              </a:rPr>
              <a:t>и</a:t>
            </a:r>
            <a:r>
              <a:rPr sz="1600" b="1" i="1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повторные</a:t>
            </a:r>
            <a:endParaRPr sz="1600" b="1" dirty="0">
              <a:latin typeface="Calibri Light"/>
              <a:cs typeface="Calibri Light"/>
            </a:endParaRPr>
          </a:p>
          <a:p>
            <a:pPr marR="698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инструктажи</a:t>
            </a:r>
            <a:r>
              <a:rPr sz="1600" b="1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Calibri Light"/>
                <a:cs typeface="Calibri Light"/>
              </a:rPr>
              <a:t>на</a:t>
            </a:r>
            <a:r>
              <a:rPr sz="1600" b="1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Calibri Light"/>
                <a:cs typeface="Calibri Light"/>
              </a:rPr>
              <a:t>рабочем</a:t>
            </a:r>
            <a:r>
              <a:rPr sz="1600" b="1" i="1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месте,</a:t>
            </a:r>
            <a:endParaRPr sz="1600" b="1" dirty="0">
              <a:latin typeface="Calibri Light"/>
              <a:cs typeface="Calibri Light"/>
            </a:endParaRPr>
          </a:p>
          <a:p>
            <a:pPr marR="5080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внеплановые,</a:t>
            </a:r>
            <a:r>
              <a:rPr sz="1600" b="1" i="1" spc="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 Light"/>
                <a:cs typeface="Calibri Light"/>
              </a:rPr>
              <a:t>целевые</a:t>
            </a:r>
            <a:endParaRPr sz="1600" b="1" dirty="0">
              <a:latin typeface="Calibri Light"/>
              <a:cs typeface="Calibri Light"/>
            </a:endParaRPr>
          </a:p>
          <a:p>
            <a:pPr marL="192405" marR="5080" indent="-76200" algn="ctr">
              <a:lnSpc>
                <a:spcPct val="100400"/>
              </a:lnSpc>
              <a:spcBef>
                <a:spcPts val="5"/>
              </a:spcBef>
            </a:pPr>
            <a:r>
              <a:rPr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постановление </a:t>
            </a:r>
            <a:r>
              <a:rPr lang="ru-RU" sz="1400" b="1" i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Правительства </a:t>
            </a:r>
            <a:r>
              <a:rPr lang="ru-RU" sz="14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РФ от 24.12.2021 N </a:t>
            </a:r>
            <a:r>
              <a:rPr lang="ru-RU" sz="1400" b="1" i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2464 "</a:t>
            </a:r>
            <a:r>
              <a:rPr lang="ru-RU" sz="14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порядке обучения по охране труда и проверки знания требований охраны </a:t>
            </a:r>
            <a:r>
              <a:rPr lang="ru-RU" sz="1400" b="1" i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труда“)</a:t>
            </a:r>
            <a:endParaRPr lang="ru-RU" sz="14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76200" algn="r">
              <a:lnSpc>
                <a:spcPct val="100400"/>
              </a:lnSpc>
              <a:spcBef>
                <a:spcPts val="5"/>
              </a:spcBef>
            </a:pPr>
            <a:endParaRPr sz="1600" b="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95" y="4340478"/>
            <a:ext cx="2611120" cy="195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8519" marR="5080" indent="-5289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 err="1" smtClean="0">
                <a:solidFill>
                  <a:srgbClr val="001F5F"/>
                </a:solidFill>
                <a:latin typeface="Segoe UI"/>
                <a:cs typeface="Segoe UI"/>
              </a:rPr>
              <a:t>Предварительные</a:t>
            </a:r>
            <a:endParaRPr lang="ru-RU" sz="1800" b="1" dirty="0" smtClean="0">
              <a:solidFill>
                <a:srgbClr val="001F5F"/>
              </a:solidFill>
              <a:latin typeface="Segoe UI"/>
              <a:cs typeface="Segoe UI"/>
            </a:endParaRPr>
          </a:p>
          <a:p>
            <a:pPr marL="858519" marR="5080" indent="-528955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0" dirty="0" smtClean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lang="ru-RU" sz="1800" b="1" spc="-5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периодические</a:t>
            </a:r>
            <a:endParaRPr sz="1800" dirty="0">
              <a:latin typeface="Segoe UI"/>
              <a:cs typeface="Segoe UI"/>
            </a:endParaRPr>
          </a:p>
          <a:p>
            <a:pPr marL="269875" marR="6985" indent="-257810" algn="ctr">
              <a:lnSpc>
                <a:spcPct val="98800"/>
              </a:lnSpc>
              <a:spcBef>
                <a:spcPts val="25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медицинские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 err="1">
                <a:solidFill>
                  <a:srgbClr val="001F5F"/>
                </a:solidFill>
                <a:latin typeface="Segoe UI"/>
                <a:cs typeface="Segoe UI"/>
              </a:rPr>
              <a:t>осмотры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(</a:t>
            </a:r>
            <a:r>
              <a:rPr lang="ru-RU" sz="14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400" b="1" i="1" spc="-50" dirty="0" smtClean="0">
                <a:solidFill>
                  <a:srgbClr val="030452"/>
                </a:solidFill>
                <a:latin typeface="Calibri Light"/>
                <a:cs typeface="Calibri Light"/>
              </a:rPr>
              <a:t>п</a:t>
            </a:r>
            <a:r>
              <a:rPr sz="1400" b="1" i="1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риказ</a:t>
            </a:r>
            <a:r>
              <a:rPr lang="ru-RU" sz="14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ы</a:t>
            </a:r>
            <a:r>
              <a:rPr sz="1400" b="1" i="1" spc="-1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Минздрава </a:t>
            </a:r>
            <a:r>
              <a:rPr sz="1400" b="1" i="1" dirty="0">
                <a:solidFill>
                  <a:srgbClr val="030452"/>
                </a:solidFill>
                <a:latin typeface="Calibri Light"/>
                <a:cs typeface="Calibri Light"/>
              </a:rPr>
              <a:t>России</a:t>
            </a:r>
            <a:r>
              <a:rPr sz="14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dirty="0">
                <a:solidFill>
                  <a:srgbClr val="030452"/>
                </a:solidFill>
                <a:latin typeface="Calibri Light"/>
                <a:cs typeface="Calibri Light"/>
              </a:rPr>
              <a:t>от 28.01.2021</a:t>
            </a:r>
            <a:r>
              <a:rPr sz="1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dirty="0">
                <a:solidFill>
                  <a:srgbClr val="030452"/>
                </a:solidFill>
                <a:latin typeface="Calibri Light"/>
                <a:cs typeface="Calibri Light"/>
              </a:rPr>
              <a:t>N</a:t>
            </a:r>
            <a:r>
              <a:rPr sz="14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29н</a:t>
            </a:r>
            <a:r>
              <a:rPr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,</a:t>
            </a:r>
            <a:r>
              <a:rPr lang="en-US"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endParaRPr lang="ru-RU" sz="1400" b="1" i="1" spc="-20" dirty="0" smtClean="0">
              <a:solidFill>
                <a:srgbClr val="030452"/>
              </a:solidFill>
              <a:latin typeface="Calibri Light"/>
              <a:cs typeface="Calibri Light"/>
            </a:endParaRPr>
          </a:p>
          <a:p>
            <a:pPr marL="269875" marR="6985" indent="-257810" algn="ctr">
              <a:lnSpc>
                <a:spcPct val="98800"/>
              </a:lnSpc>
              <a:spcBef>
                <a:spcPts val="25"/>
              </a:spcBef>
            </a:pPr>
            <a:r>
              <a:rPr lang="ru-RU"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от 31.12.2020</a:t>
            </a:r>
            <a:r>
              <a:rPr lang="en-US"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 N 1420</a:t>
            </a:r>
            <a:r>
              <a:rPr lang="ru-RU"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н, </a:t>
            </a:r>
          </a:p>
          <a:p>
            <a:pPr marL="269875" marR="6985" indent="-257810" algn="ctr">
              <a:lnSpc>
                <a:spcPct val="98800"/>
              </a:lnSpc>
              <a:spcBef>
                <a:spcPts val="25"/>
              </a:spcBef>
            </a:pPr>
            <a:r>
              <a:rPr lang="ru-RU" sz="14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п</a:t>
            </a:r>
            <a:r>
              <a:rPr sz="1400" b="1" i="1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риказ</a:t>
            </a:r>
            <a:r>
              <a:rPr sz="1400" b="1" i="1" spc="-1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dirty="0">
                <a:solidFill>
                  <a:srgbClr val="030452"/>
                </a:solidFill>
                <a:latin typeface="Calibri Light"/>
                <a:cs typeface="Calibri Light"/>
              </a:rPr>
              <a:t>Минтруда</a:t>
            </a:r>
            <a:r>
              <a:rPr sz="14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dirty="0" err="1">
                <a:solidFill>
                  <a:srgbClr val="030452"/>
                </a:solidFill>
                <a:latin typeface="Calibri Light"/>
                <a:cs typeface="Calibri Light"/>
              </a:rPr>
              <a:t>России</a:t>
            </a:r>
            <a:r>
              <a:rPr sz="14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lang="ru-RU" sz="1400" b="1" i="1" spc="-15" dirty="0" smtClean="0">
                <a:solidFill>
                  <a:srgbClr val="030452"/>
                </a:solidFill>
                <a:latin typeface="Calibri Light"/>
                <a:cs typeface="Calibri Light"/>
              </a:rPr>
              <a:t>от 31.12.2020</a:t>
            </a:r>
            <a:r>
              <a:rPr lang="en-US" sz="1400" b="1" i="1" spc="-1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dirty="0" smtClean="0">
                <a:solidFill>
                  <a:srgbClr val="030452"/>
                </a:solidFill>
                <a:latin typeface="Calibri Light"/>
                <a:cs typeface="Calibri Light"/>
              </a:rPr>
              <a:t>N</a:t>
            </a:r>
            <a:r>
              <a:rPr sz="1400" b="1" i="1" spc="-2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400" b="1" i="1" spc="-10" dirty="0" smtClean="0">
                <a:solidFill>
                  <a:srgbClr val="030452"/>
                </a:solidFill>
                <a:latin typeface="Calibri Light"/>
                <a:cs typeface="Calibri Light"/>
              </a:rPr>
              <a:t>988н</a:t>
            </a:r>
            <a:r>
              <a:rPr lang="ru-RU" sz="14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)</a:t>
            </a:r>
            <a:endParaRPr sz="1400" b="1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04901" y="103632"/>
            <a:ext cx="1163096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4579" marR="5080" indent="-1007744">
              <a:lnSpc>
                <a:spcPct val="100000"/>
              </a:lnSpc>
              <a:spcBef>
                <a:spcPts val="95"/>
              </a:spcBef>
            </a:pPr>
            <a:r>
              <a:rPr dirty="0"/>
              <a:t>ТРЕБОВАНИЯ</a:t>
            </a:r>
            <a:r>
              <a:rPr spc="-125" dirty="0"/>
              <a:t> </a:t>
            </a:r>
            <a:r>
              <a:rPr dirty="0"/>
              <a:t>ПРЕДЪЯВЛЯЕМЫЕ</a:t>
            </a:r>
            <a:r>
              <a:rPr spc="-105" dirty="0"/>
              <a:t> </a:t>
            </a:r>
            <a:r>
              <a:rPr dirty="0"/>
              <a:t>К</a:t>
            </a:r>
            <a:r>
              <a:rPr spc="-145" dirty="0"/>
              <a:t> </a:t>
            </a:r>
            <a:r>
              <a:rPr spc="-10" dirty="0"/>
              <a:t>РАБОТНИКАМ, </a:t>
            </a:r>
            <a:r>
              <a:rPr lang="ru-RU" spc="-10" dirty="0" smtClean="0"/>
              <a:t>н</a:t>
            </a:r>
            <a:r>
              <a:rPr spc="-10" dirty="0" smtClean="0"/>
              <a:t>ПРОВОДЯЩИМ</a:t>
            </a:r>
            <a:r>
              <a:rPr spc="-90" dirty="0" smtClean="0"/>
              <a:t> </a:t>
            </a:r>
            <a:r>
              <a:rPr spc="-40" dirty="0"/>
              <a:t>РАБОТУ</a:t>
            </a:r>
            <a:r>
              <a:rPr spc="-105" dirty="0"/>
              <a:t> </a:t>
            </a:r>
            <a:r>
              <a:rPr dirty="0"/>
              <a:t>В</a:t>
            </a:r>
            <a:r>
              <a:rPr spc="-125" dirty="0"/>
              <a:t> </a:t>
            </a:r>
            <a:r>
              <a:rPr spc="-10" dirty="0"/>
              <a:t>КОЛОДЦАХ</a:t>
            </a: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68902" y="4085906"/>
            <a:ext cx="2115312" cy="173583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4867" y="2161032"/>
            <a:ext cx="2220468" cy="182727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256532" y="1119679"/>
            <a:ext cx="4706868" cy="1630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Обучение</a:t>
            </a:r>
            <a:r>
              <a:rPr sz="18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безопасным</a:t>
            </a:r>
            <a:endParaRPr sz="1800" dirty="0">
              <a:latin typeface="Segoe UI"/>
              <a:cs typeface="Segoe UI"/>
            </a:endParaRPr>
          </a:p>
          <a:p>
            <a:pPr marL="12700" marR="5080" algn="ctr">
              <a:lnSpc>
                <a:spcPct val="99200"/>
              </a:lnSpc>
              <a:spcBef>
                <a:spcPts val="15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методам</a:t>
            </a:r>
            <a:r>
              <a:rPr sz="18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приемам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 err="1">
                <a:solidFill>
                  <a:srgbClr val="001F5F"/>
                </a:solidFill>
                <a:latin typeface="Segoe UI"/>
                <a:cs typeface="Segoe UI"/>
              </a:rPr>
              <a:t>выполнения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работ</a:t>
            </a:r>
            <a:endParaRPr lang="ru-RU" sz="1800" b="1" spc="-10" dirty="0" smtClean="0">
              <a:solidFill>
                <a:srgbClr val="001F5F"/>
              </a:solidFill>
              <a:latin typeface="Segoe UI"/>
              <a:cs typeface="Segoe UI"/>
            </a:endParaRPr>
          </a:p>
          <a:p>
            <a:pPr marL="12700" marR="5080" algn="ctr">
              <a:lnSpc>
                <a:spcPct val="99200"/>
              </a:lnSpc>
              <a:spcBef>
                <a:spcPts val="15"/>
              </a:spcBef>
            </a:pPr>
            <a:r>
              <a:rPr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b="1" i="1" spc="-10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постановление Правительства РФ от 24.12.2021 N 2464 </a:t>
            </a:r>
          </a:p>
          <a:p>
            <a:pPr marL="12700" marR="5080" algn="ctr">
              <a:lnSpc>
                <a:spcPct val="99200"/>
              </a:lnSpc>
              <a:spcBef>
                <a:spcPts val="15"/>
              </a:spcBef>
            </a:pPr>
            <a:r>
              <a:rPr lang="ru-RU" sz="1400" b="1" i="1" spc="-10" dirty="0" smtClean="0">
                <a:solidFill>
                  <a:srgbClr val="0304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"О порядке обучения по охране труда и проверки знания требований охраны труда“)</a:t>
            </a:r>
          </a:p>
          <a:p>
            <a:pPr marL="12700" marR="5080">
              <a:lnSpc>
                <a:spcPct val="99200"/>
              </a:lnSpc>
              <a:spcBef>
                <a:spcPts val="15"/>
              </a:spcBef>
            </a:pPr>
            <a:endParaRPr lang="en-US" sz="1400" i="1" spc="-10" dirty="0">
              <a:latin typeface="Calibri"/>
              <a:cs typeface="Calibri"/>
            </a:endParaRPr>
          </a:p>
          <a:p>
            <a:pPr marL="12700" marR="5080">
              <a:lnSpc>
                <a:spcPct val="99200"/>
              </a:lnSpc>
              <a:spcBef>
                <a:spcPts val="15"/>
              </a:spcBef>
            </a:pPr>
            <a:endParaRPr sz="14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69101" y="1316481"/>
            <a:ext cx="4074160" cy="3122930"/>
            <a:chOff x="5013959" y="1405127"/>
            <a:chExt cx="4074160" cy="312293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13959" y="1405127"/>
              <a:ext cx="2269236" cy="18592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0483" y="2692908"/>
              <a:ext cx="2167128" cy="1834895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06181" y="4439411"/>
            <a:ext cx="2279904" cy="170078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-79176"/>
            <a:ext cx="2788910" cy="155915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0393" y="321944"/>
            <a:ext cx="20980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Лица</a:t>
            </a:r>
            <a:r>
              <a:rPr sz="1600" b="0" i="1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моложе</a:t>
            </a:r>
            <a:r>
              <a:rPr sz="1600" b="0" i="1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18</a:t>
            </a:r>
            <a:r>
              <a:rPr sz="1600" b="0" i="1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лет</a:t>
            </a:r>
            <a:r>
              <a:rPr sz="1600" b="0" i="1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spc="-25" dirty="0">
                <a:solidFill>
                  <a:srgbClr val="FFFFFF"/>
                </a:solidFill>
                <a:latin typeface="Calibri Light"/>
                <a:cs typeface="Calibri Light"/>
              </a:rPr>
              <a:t>не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допускаются</a:t>
            </a:r>
            <a:r>
              <a:rPr sz="16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к</a:t>
            </a:r>
            <a:r>
              <a:rPr sz="1600" b="0" i="1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данным </a:t>
            </a:r>
            <a:r>
              <a:rPr sz="1600" b="0" i="1" dirty="0">
                <a:solidFill>
                  <a:srgbClr val="FFFFFF"/>
                </a:solidFill>
                <a:latin typeface="Calibri Light"/>
                <a:cs typeface="Calibri Light"/>
              </a:rPr>
              <a:t>видам</a:t>
            </a:r>
            <a:r>
              <a:rPr sz="1600" b="0" i="1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работ!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206451"/>
            <a:ext cx="59613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ТРЕБОВАНИЯ</a:t>
            </a:r>
            <a:r>
              <a:rPr spc="-130" dirty="0"/>
              <a:t> </a:t>
            </a:r>
            <a:r>
              <a:rPr spc="-30" dirty="0"/>
              <a:t>ОХРАНЫ</a:t>
            </a:r>
            <a:r>
              <a:rPr spc="-130" dirty="0"/>
              <a:t> </a:t>
            </a:r>
            <a:r>
              <a:rPr spc="-10" dirty="0"/>
              <a:t>ТРУДА </a:t>
            </a:r>
            <a:r>
              <a:rPr dirty="0"/>
              <a:t>ПРИ</a:t>
            </a:r>
            <a:r>
              <a:rPr spc="-80" dirty="0"/>
              <a:t> </a:t>
            </a:r>
            <a:r>
              <a:rPr dirty="0"/>
              <a:t>РЕМОНТЕ</a:t>
            </a:r>
            <a:r>
              <a:rPr spc="-7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50" dirty="0"/>
              <a:t>ЭКСПЛУАТАЦИИ </a:t>
            </a:r>
            <a:r>
              <a:rPr spc="-10" dirty="0"/>
              <a:t>КОЛОДЦЕВ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4715" y="0"/>
            <a:ext cx="6797675" cy="6858000"/>
            <a:chOff x="5394715" y="0"/>
            <a:chExt cx="679767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715" y="0"/>
              <a:ext cx="6797284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94803" y="1560575"/>
              <a:ext cx="3967479" cy="3900170"/>
            </a:xfrm>
            <a:custGeom>
              <a:avLst/>
              <a:gdLst/>
              <a:ahLst/>
              <a:cxnLst/>
              <a:rect l="l" t="t" r="r" b="b"/>
              <a:pathLst>
                <a:path w="3967479" h="3900170">
                  <a:moveTo>
                    <a:pt x="3128264" y="0"/>
                  </a:moveTo>
                  <a:lnTo>
                    <a:pt x="0" y="390525"/>
                  </a:lnTo>
                  <a:lnTo>
                    <a:pt x="747014" y="3899916"/>
                  </a:lnTo>
                  <a:lnTo>
                    <a:pt x="3966972" y="3458210"/>
                  </a:lnTo>
                  <a:lnTo>
                    <a:pt x="3128264" y="0"/>
                  </a:lnTo>
                  <a:close/>
                </a:path>
              </a:pathLst>
            </a:custGeom>
            <a:solidFill>
              <a:srgbClr val="C7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3359" y="1560575"/>
              <a:ext cx="2879090" cy="1609725"/>
            </a:xfrm>
            <a:custGeom>
              <a:avLst/>
              <a:gdLst/>
              <a:ahLst/>
              <a:cxnLst/>
              <a:rect l="l" t="t" r="r" b="b"/>
              <a:pathLst>
                <a:path w="2879090" h="1609725">
                  <a:moveTo>
                    <a:pt x="2489581" y="0"/>
                  </a:moveTo>
                  <a:lnTo>
                    <a:pt x="690245" y="224409"/>
                  </a:lnTo>
                  <a:lnTo>
                    <a:pt x="0" y="1300226"/>
                  </a:lnTo>
                  <a:lnTo>
                    <a:pt x="2878836" y="1609344"/>
                  </a:lnTo>
                  <a:lnTo>
                    <a:pt x="2489581" y="0"/>
                  </a:lnTo>
                  <a:close/>
                </a:path>
              </a:pathLst>
            </a:custGeom>
            <a:solidFill>
              <a:srgbClr val="7BE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50935" y="1546860"/>
              <a:ext cx="1300480" cy="585470"/>
            </a:xfrm>
            <a:custGeom>
              <a:avLst/>
              <a:gdLst/>
              <a:ahLst/>
              <a:cxnLst/>
              <a:rect l="l" t="t" r="r" b="b"/>
              <a:pathLst>
                <a:path w="1300479" h="585469">
                  <a:moveTo>
                    <a:pt x="1299972" y="0"/>
                  </a:moveTo>
                  <a:lnTo>
                    <a:pt x="475361" y="127253"/>
                  </a:lnTo>
                  <a:lnTo>
                    <a:pt x="0" y="585215"/>
                  </a:lnTo>
                  <a:lnTo>
                    <a:pt x="1299972" y="229869"/>
                  </a:lnTo>
                  <a:lnTo>
                    <a:pt x="1299972" y="0"/>
                  </a:lnTo>
                  <a:close/>
                </a:path>
              </a:pathLst>
            </a:custGeom>
            <a:solidFill>
              <a:srgbClr val="ACA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3107" y="1943100"/>
              <a:ext cx="528955" cy="438784"/>
            </a:xfrm>
            <a:custGeom>
              <a:avLst/>
              <a:gdLst/>
              <a:ahLst/>
              <a:cxnLst/>
              <a:rect l="l" t="t" r="r" b="b"/>
              <a:pathLst>
                <a:path w="528954" h="438785">
                  <a:moveTo>
                    <a:pt x="336169" y="0"/>
                  </a:moveTo>
                  <a:lnTo>
                    <a:pt x="0" y="340487"/>
                  </a:lnTo>
                  <a:lnTo>
                    <a:pt x="9175" y="347144"/>
                  </a:lnTo>
                  <a:lnTo>
                    <a:pt x="34258" y="364029"/>
                  </a:lnTo>
                  <a:lnTo>
                    <a:pt x="71580" y="386510"/>
                  </a:lnTo>
                  <a:lnTo>
                    <a:pt x="117475" y="409955"/>
                  </a:lnTo>
                  <a:lnTo>
                    <a:pt x="160027" y="425588"/>
                  </a:lnTo>
                  <a:lnTo>
                    <a:pt x="203200" y="435959"/>
                  </a:lnTo>
                  <a:lnTo>
                    <a:pt x="245133" y="438280"/>
                  </a:lnTo>
                  <a:lnTo>
                    <a:pt x="283972" y="429767"/>
                  </a:lnTo>
                  <a:lnTo>
                    <a:pt x="366325" y="377152"/>
                  </a:lnTo>
                  <a:lnTo>
                    <a:pt x="445595" y="306593"/>
                  </a:lnTo>
                  <a:lnTo>
                    <a:pt x="505267" y="244727"/>
                  </a:lnTo>
                  <a:lnTo>
                    <a:pt x="528827" y="218186"/>
                  </a:lnTo>
                  <a:lnTo>
                    <a:pt x="483108" y="165226"/>
                  </a:lnTo>
                  <a:lnTo>
                    <a:pt x="336169" y="0"/>
                  </a:lnTo>
                  <a:close/>
                </a:path>
              </a:pathLst>
            </a:custGeom>
            <a:solidFill>
              <a:srgbClr val="D7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21979" y="2109216"/>
              <a:ext cx="410209" cy="272415"/>
            </a:xfrm>
            <a:custGeom>
              <a:avLst/>
              <a:gdLst/>
              <a:ahLst/>
              <a:cxnLst/>
              <a:rect l="l" t="t" r="r" b="b"/>
              <a:pathLst>
                <a:path w="410209" h="272414">
                  <a:moveTo>
                    <a:pt x="364363" y="0"/>
                  </a:moveTo>
                  <a:lnTo>
                    <a:pt x="230870" y="66184"/>
                  </a:lnTo>
                  <a:lnTo>
                    <a:pt x="121189" y="131429"/>
                  </a:lnTo>
                  <a:lnTo>
                    <a:pt x="46894" y="181219"/>
                  </a:lnTo>
                  <a:lnTo>
                    <a:pt x="13287" y="211462"/>
                  </a:lnTo>
                  <a:lnTo>
                    <a:pt x="4413" y="233545"/>
                  </a:lnTo>
                  <a:lnTo>
                    <a:pt x="0" y="243967"/>
                  </a:lnTo>
                  <a:lnTo>
                    <a:pt x="42419" y="259526"/>
                  </a:lnTo>
                  <a:lnTo>
                    <a:pt x="85423" y="269859"/>
                  </a:lnTo>
                  <a:lnTo>
                    <a:pt x="127212" y="272166"/>
                  </a:lnTo>
                  <a:lnTo>
                    <a:pt x="165989" y="263651"/>
                  </a:lnTo>
                  <a:lnTo>
                    <a:pt x="247989" y="211242"/>
                  </a:lnTo>
                  <a:lnTo>
                    <a:pt x="326977" y="140890"/>
                  </a:lnTo>
                  <a:lnTo>
                    <a:pt x="386462" y="79182"/>
                  </a:lnTo>
                  <a:lnTo>
                    <a:pt x="409955" y="52705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24868" y="130809"/>
              <a:ext cx="364490" cy="3810"/>
            </a:xfrm>
            <a:custGeom>
              <a:avLst/>
              <a:gdLst/>
              <a:ahLst/>
              <a:cxnLst/>
              <a:rect l="l" t="t" r="r" b="b"/>
              <a:pathLst>
                <a:path w="364490" h="3810">
                  <a:moveTo>
                    <a:pt x="364159" y="2540"/>
                  </a:moveTo>
                  <a:lnTo>
                    <a:pt x="302958" y="2540"/>
                  </a:lnTo>
                  <a:lnTo>
                    <a:pt x="302958" y="0"/>
                  </a:lnTo>
                  <a:lnTo>
                    <a:pt x="93814" y="0"/>
                  </a:lnTo>
                  <a:lnTo>
                    <a:pt x="9381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4159" y="3810"/>
                  </a:lnTo>
                  <a:lnTo>
                    <a:pt x="364159" y="2540"/>
                  </a:lnTo>
                  <a:close/>
                </a:path>
              </a:pathLst>
            </a:custGeom>
            <a:solidFill>
              <a:srgbClr val="180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9351" y="681819"/>
              <a:ext cx="4422648" cy="61761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77556" y="1811019"/>
              <a:ext cx="2994660" cy="2150110"/>
            </a:xfrm>
            <a:custGeom>
              <a:avLst/>
              <a:gdLst/>
              <a:ahLst/>
              <a:cxnLst/>
              <a:rect l="l" t="t" r="r" b="b"/>
              <a:pathLst>
                <a:path w="2994659" h="2150110">
                  <a:moveTo>
                    <a:pt x="2994660" y="1657858"/>
                  </a:moveTo>
                  <a:lnTo>
                    <a:pt x="2863342" y="1480820"/>
                  </a:lnTo>
                  <a:lnTo>
                    <a:pt x="2685097" y="1577632"/>
                  </a:lnTo>
                  <a:lnTo>
                    <a:pt x="2684157" y="1574800"/>
                  </a:lnTo>
                  <a:lnTo>
                    <a:pt x="2667241" y="1536700"/>
                  </a:lnTo>
                  <a:lnTo>
                    <a:pt x="2646603" y="1485900"/>
                  </a:lnTo>
                  <a:lnTo>
                    <a:pt x="2622715" y="1435100"/>
                  </a:lnTo>
                  <a:lnTo>
                    <a:pt x="2596083" y="1384300"/>
                  </a:lnTo>
                  <a:lnTo>
                    <a:pt x="2567178" y="1320800"/>
                  </a:lnTo>
                  <a:lnTo>
                    <a:pt x="2536482" y="1270000"/>
                  </a:lnTo>
                  <a:lnTo>
                    <a:pt x="2504490" y="1219200"/>
                  </a:lnTo>
                  <a:lnTo>
                    <a:pt x="2471686" y="1168400"/>
                  </a:lnTo>
                  <a:lnTo>
                    <a:pt x="2405583" y="1092200"/>
                  </a:lnTo>
                  <a:lnTo>
                    <a:pt x="2373249" y="1066800"/>
                  </a:lnTo>
                  <a:lnTo>
                    <a:pt x="2319858" y="1041400"/>
                  </a:lnTo>
                  <a:lnTo>
                    <a:pt x="2292388" y="1016000"/>
                  </a:lnTo>
                  <a:lnTo>
                    <a:pt x="2264600" y="990600"/>
                  </a:lnTo>
                  <a:lnTo>
                    <a:pt x="2236660" y="977900"/>
                  </a:lnTo>
                  <a:lnTo>
                    <a:pt x="2180945" y="927100"/>
                  </a:lnTo>
                  <a:lnTo>
                    <a:pt x="2153501" y="889000"/>
                  </a:lnTo>
                  <a:lnTo>
                    <a:pt x="2126513" y="863600"/>
                  </a:lnTo>
                  <a:lnTo>
                    <a:pt x="2100160" y="825500"/>
                  </a:lnTo>
                  <a:lnTo>
                    <a:pt x="2074608" y="787400"/>
                  </a:lnTo>
                  <a:lnTo>
                    <a:pt x="2049995" y="749300"/>
                  </a:lnTo>
                  <a:lnTo>
                    <a:pt x="2026488" y="698500"/>
                  </a:lnTo>
                  <a:lnTo>
                    <a:pt x="2004237" y="635000"/>
                  </a:lnTo>
                  <a:lnTo>
                    <a:pt x="1983422" y="584200"/>
                  </a:lnTo>
                  <a:lnTo>
                    <a:pt x="1964169" y="520700"/>
                  </a:lnTo>
                  <a:lnTo>
                    <a:pt x="1946656" y="444500"/>
                  </a:lnTo>
                  <a:lnTo>
                    <a:pt x="1915934" y="292100"/>
                  </a:lnTo>
                  <a:lnTo>
                    <a:pt x="1900834" y="228600"/>
                  </a:lnTo>
                  <a:lnTo>
                    <a:pt x="1885543" y="165100"/>
                  </a:lnTo>
                  <a:lnTo>
                    <a:pt x="1869871" y="127000"/>
                  </a:lnTo>
                  <a:lnTo>
                    <a:pt x="1853653" y="88900"/>
                  </a:lnTo>
                  <a:lnTo>
                    <a:pt x="1836699" y="50800"/>
                  </a:lnTo>
                  <a:lnTo>
                    <a:pt x="1818805" y="38100"/>
                  </a:lnTo>
                  <a:lnTo>
                    <a:pt x="1799818" y="12700"/>
                  </a:lnTo>
                  <a:lnTo>
                    <a:pt x="1779536" y="12700"/>
                  </a:lnTo>
                  <a:lnTo>
                    <a:pt x="1757768" y="0"/>
                  </a:lnTo>
                  <a:lnTo>
                    <a:pt x="1709089" y="0"/>
                  </a:lnTo>
                  <a:lnTo>
                    <a:pt x="1681797" y="12700"/>
                  </a:lnTo>
                  <a:lnTo>
                    <a:pt x="1652295" y="12700"/>
                  </a:lnTo>
                  <a:lnTo>
                    <a:pt x="1620393" y="25400"/>
                  </a:lnTo>
                  <a:lnTo>
                    <a:pt x="1585925" y="38100"/>
                  </a:lnTo>
                  <a:lnTo>
                    <a:pt x="1548688" y="38100"/>
                  </a:lnTo>
                  <a:lnTo>
                    <a:pt x="1508506" y="50800"/>
                  </a:lnTo>
                  <a:lnTo>
                    <a:pt x="1466697" y="50800"/>
                  </a:lnTo>
                  <a:lnTo>
                    <a:pt x="1422565" y="63500"/>
                  </a:lnTo>
                  <a:lnTo>
                    <a:pt x="1376451" y="76200"/>
                  </a:lnTo>
                  <a:lnTo>
                    <a:pt x="1328661" y="76200"/>
                  </a:lnTo>
                  <a:lnTo>
                    <a:pt x="877697" y="190500"/>
                  </a:lnTo>
                  <a:lnTo>
                    <a:pt x="806196" y="279400"/>
                  </a:lnTo>
                  <a:lnTo>
                    <a:pt x="715264" y="393700"/>
                  </a:lnTo>
                  <a:lnTo>
                    <a:pt x="749515" y="381000"/>
                  </a:lnTo>
                  <a:lnTo>
                    <a:pt x="791108" y="381000"/>
                  </a:lnTo>
                  <a:lnTo>
                    <a:pt x="838644" y="368300"/>
                  </a:lnTo>
                  <a:lnTo>
                    <a:pt x="890765" y="355600"/>
                  </a:lnTo>
                  <a:lnTo>
                    <a:pt x="1171702" y="292100"/>
                  </a:lnTo>
                  <a:lnTo>
                    <a:pt x="1332865" y="292100"/>
                  </a:lnTo>
                  <a:lnTo>
                    <a:pt x="1336167" y="304800"/>
                  </a:lnTo>
                  <a:lnTo>
                    <a:pt x="1355598" y="317500"/>
                  </a:lnTo>
                  <a:lnTo>
                    <a:pt x="1365377" y="317500"/>
                  </a:lnTo>
                  <a:lnTo>
                    <a:pt x="1368679" y="330200"/>
                  </a:lnTo>
                  <a:lnTo>
                    <a:pt x="1375156" y="330200"/>
                  </a:lnTo>
                  <a:lnTo>
                    <a:pt x="1378458" y="342900"/>
                  </a:lnTo>
                  <a:lnTo>
                    <a:pt x="1381633" y="342900"/>
                  </a:lnTo>
                  <a:lnTo>
                    <a:pt x="1384935" y="355600"/>
                  </a:lnTo>
                  <a:lnTo>
                    <a:pt x="1388110" y="355600"/>
                  </a:lnTo>
                  <a:lnTo>
                    <a:pt x="1388110" y="368300"/>
                  </a:lnTo>
                  <a:lnTo>
                    <a:pt x="1391412" y="368300"/>
                  </a:lnTo>
                  <a:lnTo>
                    <a:pt x="1391412" y="419100"/>
                  </a:lnTo>
                  <a:lnTo>
                    <a:pt x="1395044" y="431800"/>
                  </a:lnTo>
                  <a:lnTo>
                    <a:pt x="1396263" y="457200"/>
                  </a:lnTo>
                  <a:lnTo>
                    <a:pt x="1395044" y="482600"/>
                  </a:lnTo>
                  <a:lnTo>
                    <a:pt x="1391412" y="495300"/>
                  </a:lnTo>
                  <a:lnTo>
                    <a:pt x="1394714" y="508000"/>
                  </a:lnTo>
                  <a:lnTo>
                    <a:pt x="1391412" y="520700"/>
                  </a:lnTo>
                  <a:lnTo>
                    <a:pt x="1380426" y="571500"/>
                  </a:lnTo>
                  <a:lnTo>
                    <a:pt x="1365592" y="609600"/>
                  </a:lnTo>
                  <a:lnTo>
                    <a:pt x="1347139" y="635000"/>
                  </a:lnTo>
                  <a:lnTo>
                    <a:pt x="1325295" y="673100"/>
                  </a:lnTo>
                  <a:lnTo>
                    <a:pt x="1300314" y="698500"/>
                  </a:lnTo>
                  <a:lnTo>
                    <a:pt x="1241831" y="736600"/>
                  </a:lnTo>
                  <a:lnTo>
                    <a:pt x="1173568" y="762000"/>
                  </a:lnTo>
                  <a:lnTo>
                    <a:pt x="1136357" y="774700"/>
                  </a:lnTo>
                  <a:lnTo>
                    <a:pt x="1097407" y="774700"/>
                  </a:lnTo>
                  <a:lnTo>
                    <a:pt x="1056944" y="787400"/>
                  </a:lnTo>
                  <a:lnTo>
                    <a:pt x="972439" y="787400"/>
                  </a:lnTo>
                  <a:lnTo>
                    <a:pt x="928865" y="774700"/>
                  </a:lnTo>
                  <a:lnTo>
                    <a:pt x="884720" y="774700"/>
                  </a:lnTo>
                  <a:lnTo>
                    <a:pt x="663714" y="711200"/>
                  </a:lnTo>
                  <a:lnTo>
                    <a:pt x="621093" y="685800"/>
                  </a:lnTo>
                  <a:lnTo>
                    <a:pt x="579551" y="673100"/>
                  </a:lnTo>
                  <a:lnTo>
                    <a:pt x="539318" y="647700"/>
                  </a:lnTo>
                  <a:lnTo>
                    <a:pt x="500634" y="635000"/>
                  </a:lnTo>
                  <a:lnTo>
                    <a:pt x="453174" y="609600"/>
                  </a:lnTo>
                  <a:lnTo>
                    <a:pt x="408774" y="584200"/>
                  </a:lnTo>
                  <a:lnTo>
                    <a:pt x="368046" y="546100"/>
                  </a:lnTo>
                  <a:lnTo>
                    <a:pt x="331597" y="520700"/>
                  </a:lnTo>
                  <a:lnTo>
                    <a:pt x="321818" y="520700"/>
                  </a:lnTo>
                  <a:lnTo>
                    <a:pt x="308864" y="508000"/>
                  </a:lnTo>
                  <a:lnTo>
                    <a:pt x="286131" y="508000"/>
                  </a:lnTo>
                  <a:lnTo>
                    <a:pt x="282829" y="495300"/>
                  </a:lnTo>
                  <a:lnTo>
                    <a:pt x="260096" y="495300"/>
                  </a:lnTo>
                  <a:lnTo>
                    <a:pt x="236816" y="482600"/>
                  </a:lnTo>
                  <a:lnTo>
                    <a:pt x="215366" y="482600"/>
                  </a:lnTo>
                  <a:lnTo>
                    <a:pt x="195135" y="469900"/>
                  </a:lnTo>
                  <a:lnTo>
                    <a:pt x="54444" y="469900"/>
                  </a:lnTo>
                  <a:lnTo>
                    <a:pt x="25692" y="482600"/>
                  </a:lnTo>
                  <a:lnTo>
                    <a:pt x="0" y="495300"/>
                  </a:lnTo>
                  <a:lnTo>
                    <a:pt x="33197" y="520700"/>
                  </a:lnTo>
                  <a:lnTo>
                    <a:pt x="104889" y="571500"/>
                  </a:lnTo>
                  <a:lnTo>
                    <a:pt x="138988" y="596900"/>
                  </a:lnTo>
                  <a:lnTo>
                    <a:pt x="169037" y="635000"/>
                  </a:lnTo>
                  <a:lnTo>
                    <a:pt x="186677" y="673100"/>
                  </a:lnTo>
                  <a:lnTo>
                    <a:pt x="200342" y="698500"/>
                  </a:lnTo>
                  <a:lnTo>
                    <a:pt x="209715" y="736600"/>
                  </a:lnTo>
                  <a:lnTo>
                    <a:pt x="214503" y="774700"/>
                  </a:lnTo>
                  <a:lnTo>
                    <a:pt x="219925" y="787400"/>
                  </a:lnTo>
                  <a:lnTo>
                    <a:pt x="231927" y="787400"/>
                  </a:lnTo>
                  <a:lnTo>
                    <a:pt x="237363" y="800100"/>
                  </a:lnTo>
                  <a:lnTo>
                    <a:pt x="246570" y="800100"/>
                  </a:lnTo>
                  <a:lnTo>
                    <a:pt x="263829" y="812800"/>
                  </a:lnTo>
                  <a:lnTo>
                    <a:pt x="273050" y="812800"/>
                  </a:lnTo>
                  <a:lnTo>
                    <a:pt x="312039" y="850900"/>
                  </a:lnTo>
                  <a:lnTo>
                    <a:pt x="396798" y="901700"/>
                  </a:lnTo>
                  <a:lnTo>
                    <a:pt x="439000" y="939800"/>
                  </a:lnTo>
                  <a:lnTo>
                    <a:pt x="480796" y="965200"/>
                  </a:lnTo>
                  <a:lnTo>
                    <a:pt x="521957" y="1003300"/>
                  </a:lnTo>
                  <a:lnTo>
                    <a:pt x="562292" y="1028700"/>
                  </a:lnTo>
                  <a:lnTo>
                    <a:pt x="601586" y="1054100"/>
                  </a:lnTo>
                  <a:lnTo>
                    <a:pt x="639597" y="1092200"/>
                  </a:lnTo>
                  <a:lnTo>
                    <a:pt x="676148" y="1117600"/>
                  </a:lnTo>
                  <a:lnTo>
                    <a:pt x="679450" y="1130300"/>
                  </a:lnTo>
                  <a:lnTo>
                    <a:pt x="694131" y="1130300"/>
                  </a:lnTo>
                  <a:lnTo>
                    <a:pt x="699350" y="1143000"/>
                  </a:lnTo>
                  <a:lnTo>
                    <a:pt x="711962" y="1143000"/>
                  </a:lnTo>
                  <a:lnTo>
                    <a:pt x="716813" y="1155700"/>
                  </a:lnTo>
                  <a:lnTo>
                    <a:pt x="726579" y="1155700"/>
                  </a:lnTo>
                  <a:lnTo>
                    <a:pt x="731520" y="1168400"/>
                  </a:lnTo>
                  <a:lnTo>
                    <a:pt x="741235" y="1168400"/>
                  </a:lnTo>
                  <a:lnTo>
                    <a:pt x="746086" y="1181100"/>
                  </a:lnTo>
                  <a:lnTo>
                    <a:pt x="757428" y="1181100"/>
                  </a:lnTo>
                  <a:lnTo>
                    <a:pt x="764032" y="1193800"/>
                  </a:lnTo>
                  <a:lnTo>
                    <a:pt x="783475" y="1206500"/>
                  </a:lnTo>
                  <a:lnTo>
                    <a:pt x="803021" y="1231900"/>
                  </a:lnTo>
                  <a:lnTo>
                    <a:pt x="809498" y="1231900"/>
                  </a:lnTo>
                  <a:lnTo>
                    <a:pt x="815975" y="1244600"/>
                  </a:lnTo>
                  <a:lnTo>
                    <a:pt x="820851" y="1244600"/>
                  </a:lnTo>
                  <a:lnTo>
                    <a:pt x="830643" y="1257300"/>
                  </a:lnTo>
                  <a:lnTo>
                    <a:pt x="842010" y="1257300"/>
                  </a:lnTo>
                  <a:lnTo>
                    <a:pt x="871918" y="1282700"/>
                  </a:lnTo>
                  <a:lnTo>
                    <a:pt x="903363" y="1295400"/>
                  </a:lnTo>
                  <a:lnTo>
                    <a:pt x="936637" y="1320800"/>
                  </a:lnTo>
                  <a:lnTo>
                    <a:pt x="972058" y="1333500"/>
                  </a:lnTo>
                  <a:lnTo>
                    <a:pt x="981837" y="1333500"/>
                  </a:lnTo>
                  <a:lnTo>
                    <a:pt x="988314" y="1346200"/>
                  </a:lnTo>
                  <a:lnTo>
                    <a:pt x="1002906" y="1346200"/>
                  </a:lnTo>
                  <a:lnTo>
                    <a:pt x="1017536" y="1358900"/>
                  </a:lnTo>
                  <a:lnTo>
                    <a:pt x="1032192" y="1358900"/>
                  </a:lnTo>
                  <a:lnTo>
                    <a:pt x="1046861" y="1371600"/>
                  </a:lnTo>
                  <a:lnTo>
                    <a:pt x="1072769" y="1371600"/>
                  </a:lnTo>
                  <a:lnTo>
                    <a:pt x="1079373" y="1384300"/>
                  </a:lnTo>
                  <a:lnTo>
                    <a:pt x="1108583" y="1384300"/>
                  </a:lnTo>
                  <a:lnTo>
                    <a:pt x="1115860" y="1397000"/>
                  </a:lnTo>
                  <a:lnTo>
                    <a:pt x="1143825" y="1397000"/>
                  </a:lnTo>
                  <a:lnTo>
                    <a:pt x="1161084" y="1409700"/>
                  </a:lnTo>
                  <a:lnTo>
                    <a:pt x="1199642" y="1409700"/>
                  </a:lnTo>
                  <a:lnTo>
                    <a:pt x="1206893" y="1422400"/>
                  </a:lnTo>
                  <a:lnTo>
                    <a:pt x="1236675" y="1422400"/>
                  </a:lnTo>
                  <a:lnTo>
                    <a:pt x="1253528" y="1435100"/>
                  </a:lnTo>
                  <a:lnTo>
                    <a:pt x="1274318" y="1435100"/>
                  </a:lnTo>
                  <a:lnTo>
                    <a:pt x="1291488" y="1447800"/>
                  </a:lnTo>
                  <a:lnTo>
                    <a:pt x="1326984" y="1447800"/>
                  </a:lnTo>
                  <a:lnTo>
                    <a:pt x="1345946" y="1460500"/>
                  </a:lnTo>
                  <a:lnTo>
                    <a:pt x="1368679" y="1460500"/>
                  </a:lnTo>
                  <a:lnTo>
                    <a:pt x="1417447" y="1473200"/>
                  </a:lnTo>
                  <a:lnTo>
                    <a:pt x="1447063" y="1473200"/>
                  </a:lnTo>
                  <a:lnTo>
                    <a:pt x="1462659" y="1485900"/>
                  </a:lnTo>
                  <a:lnTo>
                    <a:pt x="1512201" y="1485900"/>
                  </a:lnTo>
                  <a:lnTo>
                    <a:pt x="1533956" y="1498600"/>
                  </a:lnTo>
                  <a:lnTo>
                    <a:pt x="1581277" y="1498600"/>
                  </a:lnTo>
                  <a:lnTo>
                    <a:pt x="1618996" y="1511300"/>
                  </a:lnTo>
                  <a:lnTo>
                    <a:pt x="1656702" y="1511300"/>
                  </a:lnTo>
                  <a:lnTo>
                    <a:pt x="1693799" y="1524000"/>
                  </a:lnTo>
                  <a:lnTo>
                    <a:pt x="1730730" y="1524000"/>
                  </a:lnTo>
                  <a:lnTo>
                    <a:pt x="1748180" y="1536700"/>
                  </a:lnTo>
                  <a:lnTo>
                    <a:pt x="1765300" y="1536700"/>
                  </a:lnTo>
                  <a:lnTo>
                    <a:pt x="1833499" y="1549400"/>
                  </a:lnTo>
                  <a:lnTo>
                    <a:pt x="1882267" y="1549400"/>
                  </a:lnTo>
                  <a:lnTo>
                    <a:pt x="1892046" y="1562100"/>
                  </a:lnTo>
                  <a:lnTo>
                    <a:pt x="1951913" y="1562100"/>
                  </a:lnTo>
                  <a:lnTo>
                    <a:pt x="1963547" y="1574800"/>
                  </a:lnTo>
                  <a:lnTo>
                    <a:pt x="2022119" y="1574800"/>
                  </a:lnTo>
                  <a:lnTo>
                    <a:pt x="2041652" y="1587500"/>
                  </a:lnTo>
                  <a:lnTo>
                    <a:pt x="2078151" y="1587500"/>
                  </a:lnTo>
                  <a:lnTo>
                    <a:pt x="2112327" y="1600200"/>
                  </a:lnTo>
                  <a:lnTo>
                    <a:pt x="2148840" y="1600200"/>
                  </a:lnTo>
                  <a:lnTo>
                    <a:pt x="2152142" y="1612900"/>
                  </a:lnTo>
                  <a:lnTo>
                    <a:pt x="2180158" y="1612900"/>
                  </a:lnTo>
                  <a:lnTo>
                    <a:pt x="2188426" y="1625600"/>
                  </a:lnTo>
                  <a:lnTo>
                    <a:pt x="2204936" y="1625600"/>
                  </a:lnTo>
                  <a:lnTo>
                    <a:pt x="2212276" y="1638300"/>
                  </a:lnTo>
                  <a:lnTo>
                    <a:pt x="2226945" y="1638300"/>
                  </a:lnTo>
                  <a:lnTo>
                    <a:pt x="2230120" y="1651000"/>
                  </a:lnTo>
                  <a:lnTo>
                    <a:pt x="2243201" y="1651000"/>
                  </a:lnTo>
                  <a:lnTo>
                    <a:pt x="2248052" y="1663700"/>
                  </a:lnTo>
                  <a:lnTo>
                    <a:pt x="2257768" y="1663700"/>
                  </a:lnTo>
                  <a:lnTo>
                    <a:pt x="2262632" y="1676400"/>
                  </a:lnTo>
                  <a:lnTo>
                    <a:pt x="2265934" y="1676400"/>
                  </a:lnTo>
                  <a:lnTo>
                    <a:pt x="2271306" y="1689100"/>
                  </a:lnTo>
                  <a:lnTo>
                    <a:pt x="2277300" y="1689100"/>
                  </a:lnTo>
                  <a:lnTo>
                    <a:pt x="2283282" y="1701800"/>
                  </a:lnTo>
                  <a:lnTo>
                    <a:pt x="2288667" y="1701800"/>
                  </a:lnTo>
                  <a:lnTo>
                    <a:pt x="2291969" y="1714500"/>
                  </a:lnTo>
                  <a:lnTo>
                    <a:pt x="2303538" y="1727212"/>
                  </a:lnTo>
                  <a:lnTo>
                    <a:pt x="2313889" y="1752612"/>
                  </a:lnTo>
                  <a:lnTo>
                    <a:pt x="2321890" y="1774888"/>
                  </a:lnTo>
                  <a:lnTo>
                    <a:pt x="2065020" y="1914398"/>
                  </a:lnTo>
                  <a:lnTo>
                    <a:pt x="2065020" y="2149856"/>
                  </a:lnTo>
                  <a:lnTo>
                    <a:pt x="2994660" y="1657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2575" y="3468623"/>
              <a:ext cx="2249424" cy="33893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0112" y="124460"/>
              <a:ext cx="5182742" cy="111340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0727" y="0"/>
            <a:ext cx="508000" cy="6384290"/>
            <a:chOff x="490727" y="0"/>
            <a:chExt cx="508000" cy="6384290"/>
          </a:xfrm>
        </p:grpSpPr>
        <p:sp>
          <p:nvSpPr>
            <p:cNvPr id="16" name="object 16"/>
            <p:cNvSpPr/>
            <p:nvPr/>
          </p:nvSpPr>
          <p:spPr>
            <a:xfrm>
              <a:off x="740663" y="0"/>
              <a:ext cx="0" cy="6357620"/>
            </a:xfrm>
            <a:custGeom>
              <a:avLst/>
              <a:gdLst/>
              <a:ahLst/>
              <a:cxnLst/>
              <a:rect l="l" t="t" r="r" b="b"/>
              <a:pathLst>
                <a:path h="6357620">
                  <a:moveTo>
                    <a:pt x="0" y="0"/>
                  </a:moveTo>
                  <a:lnTo>
                    <a:pt x="0" y="6357251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232" y="568451"/>
              <a:ext cx="53340" cy="5815965"/>
            </a:xfrm>
            <a:custGeom>
              <a:avLst/>
              <a:gdLst/>
              <a:ahLst/>
              <a:cxnLst/>
              <a:rect l="l" t="t" r="r" b="b"/>
              <a:pathLst>
                <a:path w="53340" h="5815965">
                  <a:moveTo>
                    <a:pt x="53340" y="5788914"/>
                  </a:moveTo>
                  <a:lnTo>
                    <a:pt x="51244" y="5778538"/>
                  </a:lnTo>
                  <a:lnTo>
                    <a:pt x="45529" y="5770054"/>
                  </a:lnTo>
                  <a:lnTo>
                    <a:pt x="37045" y="5764339"/>
                  </a:lnTo>
                  <a:lnTo>
                    <a:pt x="26670" y="5762244"/>
                  </a:lnTo>
                  <a:lnTo>
                    <a:pt x="16281" y="5764339"/>
                  </a:lnTo>
                  <a:lnTo>
                    <a:pt x="7810" y="5770054"/>
                  </a:lnTo>
                  <a:lnTo>
                    <a:pt x="2082" y="5778538"/>
                  </a:lnTo>
                  <a:lnTo>
                    <a:pt x="0" y="5788914"/>
                  </a:lnTo>
                  <a:lnTo>
                    <a:pt x="2082" y="5799302"/>
                  </a:lnTo>
                  <a:lnTo>
                    <a:pt x="7810" y="5807773"/>
                  </a:lnTo>
                  <a:lnTo>
                    <a:pt x="16281" y="5813488"/>
                  </a:lnTo>
                  <a:lnTo>
                    <a:pt x="26670" y="5815584"/>
                  </a:lnTo>
                  <a:lnTo>
                    <a:pt x="37045" y="5813488"/>
                  </a:lnTo>
                  <a:lnTo>
                    <a:pt x="45529" y="5807773"/>
                  </a:lnTo>
                  <a:lnTo>
                    <a:pt x="51244" y="5799302"/>
                  </a:lnTo>
                  <a:lnTo>
                    <a:pt x="53340" y="5788914"/>
                  </a:lnTo>
                  <a:close/>
                </a:path>
                <a:path w="53340" h="5815965">
                  <a:moveTo>
                    <a:pt x="53340" y="25908"/>
                  </a:moveTo>
                  <a:lnTo>
                    <a:pt x="51244" y="15811"/>
                  </a:lnTo>
                  <a:lnTo>
                    <a:pt x="45529" y="7581"/>
                  </a:lnTo>
                  <a:lnTo>
                    <a:pt x="37045" y="2032"/>
                  </a:lnTo>
                  <a:lnTo>
                    <a:pt x="26670" y="0"/>
                  </a:lnTo>
                  <a:lnTo>
                    <a:pt x="16281" y="2032"/>
                  </a:lnTo>
                  <a:lnTo>
                    <a:pt x="7810" y="7581"/>
                  </a:lnTo>
                  <a:lnTo>
                    <a:pt x="2082" y="15811"/>
                  </a:lnTo>
                  <a:lnTo>
                    <a:pt x="0" y="25908"/>
                  </a:lnTo>
                  <a:lnTo>
                    <a:pt x="2082" y="36017"/>
                  </a:lnTo>
                  <a:lnTo>
                    <a:pt x="7810" y="44246"/>
                  </a:lnTo>
                  <a:lnTo>
                    <a:pt x="16281" y="49796"/>
                  </a:lnTo>
                  <a:lnTo>
                    <a:pt x="26670" y="51816"/>
                  </a:lnTo>
                  <a:lnTo>
                    <a:pt x="37045" y="49796"/>
                  </a:lnTo>
                  <a:lnTo>
                    <a:pt x="45529" y="44246"/>
                  </a:lnTo>
                  <a:lnTo>
                    <a:pt x="51244" y="36017"/>
                  </a:lnTo>
                  <a:lnTo>
                    <a:pt x="53340" y="259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823" y="1821179"/>
              <a:ext cx="495300" cy="4133215"/>
            </a:xfrm>
            <a:custGeom>
              <a:avLst/>
              <a:gdLst/>
              <a:ahLst/>
              <a:cxnLst/>
              <a:rect l="l" t="t" r="r" b="b"/>
              <a:pathLst>
                <a:path w="495300" h="4133215">
                  <a:moveTo>
                    <a:pt x="45720" y="4017264"/>
                  </a:moveTo>
                  <a:lnTo>
                    <a:pt x="54821" y="3972179"/>
                  </a:lnTo>
                  <a:lnTo>
                    <a:pt x="79643" y="3935363"/>
                  </a:lnTo>
                  <a:lnTo>
                    <a:pt x="116459" y="3910541"/>
                  </a:lnTo>
                  <a:lnTo>
                    <a:pt x="161544" y="3901440"/>
                  </a:lnTo>
                  <a:lnTo>
                    <a:pt x="373380" y="3901440"/>
                  </a:lnTo>
                  <a:lnTo>
                    <a:pt x="418464" y="3910541"/>
                  </a:lnTo>
                  <a:lnTo>
                    <a:pt x="455280" y="3935363"/>
                  </a:lnTo>
                  <a:lnTo>
                    <a:pt x="480102" y="3972179"/>
                  </a:lnTo>
                  <a:lnTo>
                    <a:pt x="489204" y="4017264"/>
                  </a:lnTo>
                  <a:lnTo>
                    <a:pt x="480102" y="4062348"/>
                  </a:lnTo>
                  <a:lnTo>
                    <a:pt x="455280" y="4099164"/>
                  </a:lnTo>
                  <a:lnTo>
                    <a:pt x="418464" y="4123986"/>
                  </a:lnTo>
                  <a:lnTo>
                    <a:pt x="373380" y="4133088"/>
                  </a:lnTo>
                  <a:lnTo>
                    <a:pt x="161544" y="4133088"/>
                  </a:lnTo>
                  <a:lnTo>
                    <a:pt x="116459" y="4123986"/>
                  </a:lnTo>
                  <a:lnTo>
                    <a:pt x="79643" y="4099164"/>
                  </a:lnTo>
                  <a:lnTo>
                    <a:pt x="54821" y="4062348"/>
                  </a:lnTo>
                  <a:lnTo>
                    <a:pt x="45720" y="4017264"/>
                  </a:lnTo>
                  <a:close/>
                </a:path>
                <a:path w="495300" h="4133215">
                  <a:moveTo>
                    <a:pt x="47244" y="116586"/>
                  </a:moveTo>
                  <a:lnTo>
                    <a:pt x="56405" y="71205"/>
                  </a:lnTo>
                  <a:lnTo>
                    <a:pt x="81391" y="34147"/>
                  </a:lnTo>
                  <a:lnTo>
                    <a:pt x="118449" y="9161"/>
                  </a:lnTo>
                  <a:lnTo>
                    <a:pt x="163830" y="0"/>
                  </a:lnTo>
                  <a:lnTo>
                    <a:pt x="374142" y="0"/>
                  </a:lnTo>
                  <a:lnTo>
                    <a:pt x="419522" y="9161"/>
                  </a:lnTo>
                  <a:lnTo>
                    <a:pt x="456580" y="34147"/>
                  </a:lnTo>
                  <a:lnTo>
                    <a:pt x="481566" y="71205"/>
                  </a:lnTo>
                  <a:lnTo>
                    <a:pt x="490728" y="116586"/>
                  </a:lnTo>
                  <a:lnTo>
                    <a:pt x="481566" y="161966"/>
                  </a:lnTo>
                  <a:lnTo>
                    <a:pt x="456580" y="199024"/>
                  </a:lnTo>
                  <a:lnTo>
                    <a:pt x="419522" y="224010"/>
                  </a:lnTo>
                  <a:lnTo>
                    <a:pt x="374142" y="233172"/>
                  </a:lnTo>
                  <a:lnTo>
                    <a:pt x="163830" y="233172"/>
                  </a:lnTo>
                  <a:lnTo>
                    <a:pt x="118449" y="224010"/>
                  </a:lnTo>
                  <a:lnTo>
                    <a:pt x="81391" y="199024"/>
                  </a:lnTo>
                  <a:lnTo>
                    <a:pt x="56405" y="161966"/>
                  </a:lnTo>
                  <a:lnTo>
                    <a:pt x="47244" y="116586"/>
                  </a:lnTo>
                  <a:close/>
                </a:path>
                <a:path w="495300" h="4133215">
                  <a:moveTo>
                    <a:pt x="51816" y="1362456"/>
                  </a:moveTo>
                  <a:lnTo>
                    <a:pt x="60917" y="1317355"/>
                  </a:lnTo>
                  <a:lnTo>
                    <a:pt x="85739" y="1280541"/>
                  </a:lnTo>
                  <a:lnTo>
                    <a:pt x="122555" y="1255728"/>
                  </a:lnTo>
                  <a:lnTo>
                    <a:pt x="167640" y="1246632"/>
                  </a:lnTo>
                  <a:lnTo>
                    <a:pt x="379476" y="1246632"/>
                  </a:lnTo>
                  <a:lnTo>
                    <a:pt x="424560" y="1255728"/>
                  </a:lnTo>
                  <a:lnTo>
                    <a:pt x="461376" y="1280541"/>
                  </a:lnTo>
                  <a:lnTo>
                    <a:pt x="486198" y="1317355"/>
                  </a:lnTo>
                  <a:lnTo>
                    <a:pt x="495300" y="1362456"/>
                  </a:lnTo>
                  <a:lnTo>
                    <a:pt x="486198" y="1407556"/>
                  </a:lnTo>
                  <a:lnTo>
                    <a:pt x="461376" y="1444371"/>
                  </a:lnTo>
                  <a:lnTo>
                    <a:pt x="424560" y="1469183"/>
                  </a:lnTo>
                  <a:lnTo>
                    <a:pt x="379476" y="1478280"/>
                  </a:lnTo>
                  <a:lnTo>
                    <a:pt x="167640" y="1478280"/>
                  </a:lnTo>
                  <a:lnTo>
                    <a:pt x="122555" y="1469183"/>
                  </a:lnTo>
                  <a:lnTo>
                    <a:pt x="85739" y="1444371"/>
                  </a:lnTo>
                  <a:lnTo>
                    <a:pt x="60917" y="1407556"/>
                  </a:lnTo>
                  <a:lnTo>
                    <a:pt x="51816" y="1362456"/>
                  </a:lnTo>
                  <a:close/>
                </a:path>
                <a:path w="495300" h="4133215">
                  <a:moveTo>
                    <a:pt x="0" y="2553462"/>
                  </a:moveTo>
                  <a:lnTo>
                    <a:pt x="9161" y="2508081"/>
                  </a:lnTo>
                  <a:lnTo>
                    <a:pt x="34147" y="2471023"/>
                  </a:lnTo>
                  <a:lnTo>
                    <a:pt x="71205" y="2446037"/>
                  </a:lnTo>
                  <a:lnTo>
                    <a:pt x="116586" y="2436876"/>
                  </a:lnTo>
                  <a:lnTo>
                    <a:pt x="326898" y="2436876"/>
                  </a:lnTo>
                  <a:lnTo>
                    <a:pt x="372278" y="2446037"/>
                  </a:lnTo>
                  <a:lnTo>
                    <a:pt x="409336" y="2471023"/>
                  </a:lnTo>
                  <a:lnTo>
                    <a:pt x="434322" y="2508081"/>
                  </a:lnTo>
                  <a:lnTo>
                    <a:pt x="443484" y="2553462"/>
                  </a:lnTo>
                  <a:lnTo>
                    <a:pt x="434322" y="2598842"/>
                  </a:lnTo>
                  <a:lnTo>
                    <a:pt x="409336" y="2635900"/>
                  </a:lnTo>
                  <a:lnTo>
                    <a:pt x="372278" y="2660886"/>
                  </a:lnTo>
                  <a:lnTo>
                    <a:pt x="326898" y="2670048"/>
                  </a:lnTo>
                  <a:lnTo>
                    <a:pt x="116586" y="2670048"/>
                  </a:lnTo>
                  <a:lnTo>
                    <a:pt x="71205" y="2660886"/>
                  </a:lnTo>
                  <a:lnTo>
                    <a:pt x="34147" y="2635900"/>
                  </a:lnTo>
                  <a:lnTo>
                    <a:pt x="9161" y="2598842"/>
                  </a:lnTo>
                  <a:lnTo>
                    <a:pt x="0" y="2553462"/>
                  </a:lnTo>
                  <a:close/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72083" y="1658492"/>
            <a:ext cx="4512310" cy="4554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Приказ</a:t>
            </a:r>
            <a:r>
              <a:rPr sz="1600" b="1" i="1" spc="-7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C92E0"/>
                </a:solidFill>
                <a:latin typeface="Calibri Light"/>
                <a:cs typeface="Calibri Light"/>
              </a:rPr>
              <a:t>Минтруда</a:t>
            </a:r>
            <a:r>
              <a:rPr sz="1600" b="1" i="1" spc="-7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России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от</a:t>
            </a:r>
            <a:r>
              <a:rPr sz="1600" b="1" i="1" spc="-4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15.12.2020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№902н</a:t>
            </a:r>
            <a:endParaRPr sz="1600" b="1" dirty="0">
              <a:latin typeface="Calibri Light"/>
              <a:cs typeface="Calibri Light"/>
            </a:endParaRPr>
          </a:p>
          <a:p>
            <a:pPr marL="17780" marR="448309">
              <a:lnSpc>
                <a:spcPct val="100000"/>
              </a:lnSpc>
            </a:pP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«Об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C92E0"/>
                </a:solidFill>
                <a:latin typeface="Calibri Light"/>
                <a:cs typeface="Calibri Light"/>
              </a:rPr>
              <a:t>утверждении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правил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по</a:t>
            </a:r>
            <a:r>
              <a:rPr sz="1600" b="1" i="1" spc="-1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охране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труда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C92E0"/>
                </a:solidFill>
                <a:latin typeface="Calibri Light"/>
                <a:cs typeface="Calibri Light"/>
              </a:rPr>
              <a:t>при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работе</a:t>
            </a:r>
            <a:r>
              <a:rPr sz="1600" b="1" i="1" spc="-5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в</a:t>
            </a:r>
            <a:r>
              <a:rPr sz="1600" b="1" i="1" spc="-3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C92E0"/>
                </a:solidFill>
                <a:latin typeface="Calibri Light"/>
                <a:cs typeface="Calibri Light"/>
              </a:rPr>
              <a:t>ограниченных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и</a:t>
            </a:r>
            <a:r>
              <a:rPr sz="1600" b="1" i="1" spc="-2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замкнутых</a:t>
            </a:r>
            <a:endParaRPr sz="1600" b="1" dirty="0">
              <a:latin typeface="Calibri Light"/>
              <a:cs typeface="Calibri Light"/>
            </a:endParaRPr>
          </a:p>
          <a:p>
            <a:pPr marL="17780">
              <a:lnSpc>
                <a:spcPct val="100000"/>
              </a:lnSpc>
            </a:pP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пространствах»</a:t>
            </a:r>
            <a:endParaRPr sz="16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b="1" dirty="0">
              <a:latin typeface="Calibri Light"/>
              <a:cs typeface="Calibri Light"/>
            </a:endParaRPr>
          </a:p>
          <a:p>
            <a:pPr marL="17780" marR="410845">
              <a:lnSpc>
                <a:spcPct val="100000"/>
              </a:lnSpc>
            </a:pP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Приказ</a:t>
            </a:r>
            <a:r>
              <a:rPr sz="1600" b="1" i="1" spc="-7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Минтруда</a:t>
            </a:r>
            <a:r>
              <a:rPr sz="1600" b="1" i="1" spc="-7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России</a:t>
            </a:r>
            <a:r>
              <a:rPr sz="1600" b="1" i="1" spc="-6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от</a:t>
            </a:r>
            <a:r>
              <a:rPr sz="1600" b="1" i="1" spc="-4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17.12.2020</a:t>
            </a:r>
            <a:r>
              <a:rPr sz="1600" b="1" i="1" spc="-6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N</a:t>
            </a:r>
            <a:r>
              <a:rPr sz="1600" b="1" i="1" spc="-4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924н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"Об</a:t>
            </a:r>
            <a:r>
              <a:rPr sz="1600" b="1" i="1" spc="-5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утверждении</a:t>
            </a:r>
            <a:r>
              <a:rPr sz="1600" b="1" i="1" spc="-4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Правил</a:t>
            </a:r>
            <a:r>
              <a:rPr sz="1600" b="1" i="1" spc="-5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по</a:t>
            </a:r>
            <a:r>
              <a:rPr sz="1600" b="1" i="1" spc="-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охране</a:t>
            </a:r>
            <a:r>
              <a:rPr sz="1600" b="1" i="1" spc="-5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труда</a:t>
            </a:r>
            <a:r>
              <a:rPr sz="1600" b="1" i="1" spc="-5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при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эксплуатации</a:t>
            </a:r>
            <a:r>
              <a:rPr sz="1600" b="1" i="1" spc="-1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объектов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теплоснабжения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50" dirty="0">
                <a:solidFill>
                  <a:srgbClr val="6212DC"/>
                </a:solidFill>
                <a:latin typeface="Calibri Light"/>
                <a:cs typeface="Calibri Light"/>
              </a:rPr>
              <a:t>и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теплопотребляющих</a:t>
            </a:r>
            <a:r>
              <a:rPr sz="1600" b="1" i="1" spc="2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установок"</a:t>
            </a:r>
            <a:endParaRPr sz="16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b="1" dirty="0">
              <a:latin typeface="Calibri Light"/>
              <a:cs typeface="Calibri Light"/>
            </a:endParaRPr>
          </a:p>
          <a:p>
            <a:pPr marL="12700" marR="340360">
              <a:lnSpc>
                <a:spcPct val="100000"/>
              </a:lnSpc>
            </a:pP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Приказ</a:t>
            </a:r>
            <a:r>
              <a:rPr sz="1600" b="1" i="1" spc="-8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C92E0"/>
                </a:solidFill>
                <a:latin typeface="Calibri Light"/>
                <a:cs typeface="Calibri Light"/>
              </a:rPr>
              <a:t>Минтруда</a:t>
            </a:r>
            <a:r>
              <a:rPr sz="1600" b="1" i="1" spc="-7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РФ</a:t>
            </a:r>
            <a:r>
              <a:rPr sz="1600" b="1" i="1" spc="-4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от</a:t>
            </a:r>
            <a:r>
              <a:rPr sz="1600" b="1" i="1" spc="-4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29.10.2020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C92E0"/>
                </a:solidFill>
                <a:latin typeface="Calibri Light"/>
                <a:cs typeface="Calibri Light"/>
              </a:rPr>
              <a:t>№758н</a:t>
            </a:r>
            <a:r>
              <a:rPr sz="1600" b="1" i="1" spc="-6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C92E0"/>
                </a:solidFill>
                <a:latin typeface="Calibri Light"/>
                <a:cs typeface="Calibri Light"/>
              </a:rPr>
              <a:t>«Об утверждении</a:t>
            </a:r>
            <a:r>
              <a:rPr sz="1600" b="1" i="1" spc="-6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правил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C92E0"/>
                </a:solidFill>
                <a:latin typeface="Calibri Light"/>
                <a:cs typeface="Calibri Light"/>
              </a:rPr>
              <a:t>по</a:t>
            </a:r>
            <a:r>
              <a:rPr sz="1600" b="1" i="1" spc="-1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охране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труда</a:t>
            </a:r>
            <a:r>
              <a:rPr sz="1600" b="1" i="1" spc="-55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50" dirty="0">
                <a:solidFill>
                  <a:srgbClr val="6C92E0"/>
                </a:solidFill>
                <a:latin typeface="Calibri Light"/>
                <a:cs typeface="Calibri Light"/>
              </a:rPr>
              <a:t>в </a:t>
            </a:r>
            <a:r>
              <a:rPr sz="1600" b="1" i="1" spc="-25" dirty="0">
                <a:solidFill>
                  <a:srgbClr val="6C92E0"/>
                </a:solidFill>
                <a:latin typeface="Calibri Light"/>
                <a:cs typeface="Calibri Light"/>
              </a:rPr>
              <a:t>жилищно-коммунальном</a:t>
            </a:r>
            <a:r>
              <a:rPr sz="1600" b="1" i="1" spc="20" dirty="0">
                <a:solidFill>
                  <a:srgbClr val="6C92E0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C92E0"/>
                </a:solidFill>
                <a:latin typeface="Calibri Light"/>
                <a:cs typeface="Calibri Light"/>
              </a:rPr>
              <a:t>хозяйстве»</a:t>
            </a:r>
            <a:endParaRPr sz="16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b="1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Приказ</a:t>
            </a:r>
            <a:r>
              <a:rPr sz="1600" b="1" i="1" spc="-4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Минтруда</a:t>
            </a:r>
            <a:r>
              <a:rPr sz="1600" b="1" i="1" spc="-5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России</a:t>
            </a:r>
            <a:r>
              <a:rPr sz="1600" b="1" i="1" spc="-4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от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 16.11.2020</a:t>
            </a:r>
            <a:r>
              <a:rPr sz="1600" b="1" i="1" spc="-4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№782н</a:t>
            </a:r>
            <a:r>
              <a:rPr sz="1600" b="1" i="1" spc="-3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6212DC"/>
                </a:solidFill>
                <a:latin typeface="Calibri Light"/>
                <a:cs typeface="Calibri Light"/>
              </a:rPr>
              <a:t>«Об утверждении</a:t>
            </a:r>
            <a:r>
              <a:rPr sz="1600" b="1" i="1" spc="-7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правил</a:t>
            </a:r>
            <a:r>
              <a:rPr sz="1600" b="1" i="1" spc="-6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по</a:t>
            </a:r>
            <a:r>
              <a:rPr sz="1600" b="1" i="1" spc="-2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охране</a:t>
            </a:r>
            <a:r>
              <a:rPr sz="1600" b="1" i="1" spc="-6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труда</a:t>
            </a:r>
            <a:r>
              <a:rPr sz="1600" b="1" i="1" spc="-6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при</a:t>
            </a:r>
            <a:r>
              <a:rPr sz="1600" b="1" i="1" spc="-30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работе </a:t>
            </a:r>
            <a:r>
              <a:rPr sz="1600" b="1" i="1" dirty="0">
                <a:solidFill>
                  <a:srgbClr val="6212DC"/>
                </a:solidFill>
                <a:latin typeface="Calibri Light"/>
                <a:cs typeface="Calibri Light"/>
              </a:rPr>
              <a:t>на</a:t>
            </a:r>
            <a:r>
              <a:rPr sz="1600" b="1" i="1" spc="-55" dirty="0">
                <a:solidFill>
                  <a:srgbClr val="6212DC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6212DC"/>
                </a:solidFill>
                <a:latin typeface="Calibri Light"/>
                <a:cs typeface="Calibri Light"/>
              </a:rPr>
              <a:t>высоте»</a:t>
            </a:r>
            <a:endParaRPr sz="16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"/>
              <a:ext cx="12191999" cy="68550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14800" cy="6858000"/>
            </a:xfrm>
            <a:custGeom>
              <a:avLst/>
              <a:gdLst/>
              <a:ahLst/>
              <a:cxnLst/>
              <a:rect l="l" t="t" r="r" b="b"/>
              <a:pathLst>
                <a:path w="4114800" h="6858000">
                  <a:moveTo>
                    <a:pt x="0" y="6858000"/>
                  </a:moveTo>
                  <a:lnTo>
                    <a:pt x="4114800" y="6858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77200" y="0"/>
            <a:ext cx="4114800" cy="6858000"/>
          </a:xfrm>
          <a:custGeom>
            <a:avLst/>
            <a:gdLst/>
            <a:ahLst/>
            <a:cxnLst/>
            <a:rect l="l" t="t" r="r" b="b"/>
            <a:pathLst>
              <a:path w="4114800" h="6858000">
                <a:moveTo>
                  <a:pt x="0" y="6858000"/>
                </a:moveTo>
                <a:lnTo>
                  <a:pt x="4114800" y="6858000"/>
                </a:lnTo>
                <a:lnTo>
                  <a:pt x="411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854" y="1498472"/>
            <a:ext cx="3168015" cy="31153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420"/>
              </a:spcBef>
            </a:pP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ОСНОВНЫЕ ПРИЧИНЫ НЕСЧАСТНЫХ СЛУЧАЕВ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36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РАБОТЕ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КОЛОДЦАХ</a:t>
            </a:r>
            <a:endParaRPr sz="36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095" y="5497067"/>
            <a:ext cx="234696" cy="243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0"/>
            <a:ext cx="396240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6165" y="343916"/>
            <a:ext cx="3551554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НЕУДОВЛЕТВОРИТЕЛЬНАЯ 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ОРГАНИЗАЦИЯ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ПРОИЗВОДСТВА </a:t>
            </a:r>
            <a:r>
              <a:rPr sz="1600" b="1" spc="-45" dirty="0">
                <a:solidFill>
                  <a:srgbClr val="FFFFFF"/>
                </a:solidFill>
                <a:latin typeface="Segoe UI"/>
                <a:cs typeface="Segoe UI"/>
              </a:rPr>
              <a:t>РАБОТ, 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ВЫРАЗИВШАЯСЯ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Segoe UI"/>
                <a:cs typeface="Segoe UI"/>
              </a:rPr>
              <a:t>В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НЕВЫПОЛНЕНИИ</a:t>
            </a:r>
            <a:r>
              <a:rPr sz="16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РАБОТНИКАМИ ТРЕБОВАНИЙ</a:t>
            </a:r>
            <a:r>
              <a:rPr sz="16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egoe UI"/>
                <a:cs typeface="Segoe UI"/>
              </a:rPr>
              <a:t>ОХРАНЫ</a:t>
            </a:r>
            <a:r>
              <a:rPr sz="16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ТРУДА</a:t>
            </a:r>
            <a:r>
              <a:rPr sz="16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egoe UI"/>
                <a:cs typeface="Segoe UI"/>
              </a:rPr>
              <a:t>ПРИ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ВЫПОЛНЕНИИ</a:t>
            </a:r>
            <a:r>
              <a:rPr sz="1600" b="1" spc="-35" dirty="0">
                <a:solidFill>
                  <a:srgbClr val="FFFFFF"/>
                </a:solidFill>
                <a:latin typeface="Segoe UI"/>
                <a:cs typeface="Segoe UI"/>
              </a:rPr>
              <a:t> РАБОТ</a:t>
            </a:r>
            <a:r>
              <a:rPr sz="16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egoe UI"/>
                <a:cs typeface="Segoe UI"/>
              </a:rPr>
              <a:t>ПО</a:t>
            </a:r>
            <a:endParaRPr sz="1600">
              <a:latin typeface="Segoe UI"/>
              <a:cs typeface="Segoe UI"/>
            </a:endParaRPr>
          </a:p>
          <a:p>
            <a:pPr marL="375285" marR="217804" indent="-15113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ОБСЛУЖИВАНИЮ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РЕМОНТУ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СЕТЕЙ</a:t>
            </a:r>
            <a:r>
              <a:rPr sz="16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ВОДОСНАБЖЕНИЯ</a:t>
            </a:r>
            <a:r>
              <a:rPr sz="16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Segoe UI"/>
                <a:cs typeface="Segoe U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КАНАЛИЗАЦИИ,</a:t>
            </a:r>
            <a:r>
              <a:rPr sz="16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СЛАБЫЙ</a:t>
            </a:r>
            <a:endParaRPr sz="1600">
              <a:latin typeface="Segoe UI"/>
              <a:cs typeface="Segoe UI"/>
            </a:endParaRPr>
          </a:p>
          <a:p>
            <a:pPr marL="155575" marR="149225"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КОНТРОЛЬ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НАД</a:t>
            </a:r>
            <a:r>
              <a:rPr sz="16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ПРОВЕДЕНИЕМ </a:t>
            </a: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РАБОТ</a:t>
            </a:r>
            <a:r>
              <a:rPr sz="16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СО</a:t>
            </a: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СТОРОНЫ</a:t>
            </a:r>
            <a:endParaRPr sz="16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ДОЛЖНОСТНЫХ</a:t>
            </a:r>
            <a:r>
              <a:rPr sz="16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egoe UI"/>
                <a:cs typeface="Segoe UI"/>
              </a:rPr>
              <a:t>ЛИЦ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7488" y="3584447"/>
            <a:ext cx="2307336" cy="32735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5692" y="524255"/>
            <a:ext cx="2304288" cy="26471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96731" y="3370579"/>
            <a:ext cx="33686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НЕПРИМЕНЕНИЕ</a:t>
            </a:r>
            <a:r>
              <a:rPr sz="1600" b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РАБОТНИКАМИ </a:t>
            </a:r>
            <a:r>
              <a:rPr sz="1600" b="1" dirty="0">
                <a:solidFill>
                  <a:srgbClr val="FF0000"/>
                </a:solidFill>
                <a:latin typeface="Segoe UI"/>
                <a:cs typeface="Segoe UI"/>
              </a:rPr>
              <a:t>СРЕДСТВ</a:t>
            </a:r>
            <a:r>
              <a:rPr sz="1600" b="1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Segoe UI"/>
                <a:cs typeface="Segoe UI"/>
              </a:rPr>
              <a:t>ИНДИВИДУАЛЬНОЙ</a:t>
            </a:r>
            <a:r>
              <a:rPr sz="1600" b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Segoe UI"/>
                <a:cs typeface="Segoe UI"/>
              </a:rPr>
              <a:t>И </a:t>
            </a: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КОЛЛЕКТИВНОЙ</a:t>
            </a:r>
            <a:r>
              <a:rPr sz="1600" b="1" spc="-9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ЗАЩИТЫ</a:t>
            </a:r>
            <a:endParaRPr sz="1600" dirty="0">
              <a:solidFill>
                <a:srgbClr val="FF0000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968751"/>
            <a:ext cx="2319528" cy="2921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6232" y="1126363"/>
            <a:ext cx="3107435" cy="1388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76471" y="2898648"/>
            <a:ext cx="2319655" cy="2992120"/>
            <a:chOff x="3776471" y="2898648"/>
            <a:chExt cx="2319655" cy="29921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471" y="2968752"/>
              <a:ext cx="2319528" cy="2921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4067" y="2936748"/>
              <a:ext cx="344424" cy="2621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1405" y="2905506"/>
              <a:ext cx="269875" cy="64135"/>
            </a:xfrm>
            <a:custGeom>
              <a:avLst/>
              <a:gdLst/>
              <a:ahLst/>
              <a:cxnLst/>
              <a:rect l="l" t="t" r="r" b="b"/>
              <a:pathLst>
                <a:path w="269875" h="64135">
                  <a:moveTo>
                    <a:pt x="0" y="64008"/>
                  </a:moveTo>
                  <a:lnTo>
                    <a:pt x="25806" y="38147"/>
                  </a:lnTo>
                  <a:lnTo>
                    <a:pt x="57578" y="17907"/>
                  </a:lnTo>
                  <a:lnTo>
                    <a:pt x="94279" y="4714"/>
                  </a:lnTo>
                  <a:lnTo>
                    <a:pt x="134874" y="0"/>
                  </a:lnTo>
                  <a:lnTo>
                    <a:pt x="175414" y="4714"/>
                  </a:lnTo>
                  <a:lnTo>
                    <a:pt x="212121" y="17907"/>
                  </a:lnTo>
                  <a:lnTo>
                    <a:pt x="243923" y="38147"/>
                  </a:lnTo>
                  <a:lnTo>
                    <a:pt x="269748" y="64008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3315" y="3128772"/>
              <a:ext cx="185928" cy="9906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46732" y="2436876"/>
            <a:ext cx="2573655" cy="2466975"/>
            <a:chOff x="2046732" y="2436876"/>
            <a:chExt cx="2573655" cy="24669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3036" y="2868168"/>
              <a:ext cx="313944" cy="300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8558" y="3161538"/>
              <a:ext cx="344805" cy="59690"/>
            </a:xfrm>
            <a:custGeom>
              <a:avLst/>
              <a:gdLst/>
              <a:ahLst/>
              <a:cxnLst/>
              <a:rect l="l" t="t" r="r" b="b"/>
              <a:pathLst>
                <a:path w="344805" h="59689">
                  <a:moveTo>
                    <a:pt x="284480" y="0"/>
                  </a:moveTo>
                  <a:lnTo>
                    <a:pt x="265725" y="2728"/>
                  </a:lnTo>
                  <a:lnTo>
                    <a:pt x="249412" y="10683"/>
                  </a:lnTo>
                  <a:lnTo>
                    <a:pt x="236599" y="23520"/>
                  </a:lnTo>
                  <a:lnTo>
                    <a:pt x="228346" y="40894"/>
                  </a:lnTo>
                  <a:lnTo>
                    <a:pt x="220092" y="23520"/>
                  </a:lnTo>
                  <a:lnTo>
                    <a:pt x="207279" y="10683"/>
                  </a:lnTo>
                  <a:lnTo>
                    <a:pt x="190966" y="2728"/>
                  </a:lnTo>
                  <a:lnTo>
                    <a:pt x="172212" y="0"/>
                  </a:lnTo>
                  <a:lnTo>
                    <a:pt x="153457" y="2728"/>
                  </a:lnTo>
                  <a:lnTo>
                    <a:pt x="137144" y="10683"/>
                  </a:lnTo>
                  <a:lnTo>
                    <a:pt x="124331" y="23520"/>
                  </a:lnTo>
                  <a:lnTo>
                    <a:pt x="116078" y="40894"/>
                  </a:lnTo>
                  <a:lnTo>
                    <a:pt x="107824" y="23520"/>
                  </a:lnTo>
                  <a:lnTo>
                    <a:pt x="95011" y="10683"/>
                  </a:lnTo>
                  <a:lnTo>
                    <a:pt x="78698" y="2728"/>
                  </a:lnTo>
                  <a:lnTo>
                    <a:pt x="59943" y="0"/>
                  </a:lnTo>
                  <a:lnTo>
                    <a:pt x="36325" y="5107"/>
                  </a:lnTo>
                  <a:lnTo>
                    <a:pt x="17303" y="18573"/>
                  </a:lnTo>
                  <a:lnTo>
                    <a:pt x="4615" y="37611"/>
                  </a:lnTo>
                  <a:lnTo>
                    <a:pt x="0" y="59436"/>
                  </a:lnTo>
                  <a:lnTo>
                    <a:pt x="199120" y="59436"/>
                  </a:lnTo>
                  <a:lnTo>
                    <a:pt x="301371" y="59436"/>
                  </a:lnTo>
                  <a:lnTo>
                    <a:pt x="339042" y="59436"/>
                  </a:lnTo>
                  <a:lnTo>
                    <a:pt x="344424" y="59436"/>
                  </a:lnTo>
                  <a:lnTo>
                    <a:pt x="339808" y="37611"/>
                  </a:lnTo>
                  <a:lnTo>
                    <a:pt x="327120" y="18573"/>
                  </a:lnTo>
                  <a:lnTo>
                    <a:pt x="308098" y="5107"/>
                  </a:lnTo>
                  <a:lnTo>
                    <a:pt x="28448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6732" y="2436876"/>
              <a:ext cx="2573273" cy="246659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543800" y="293370"/>
            <a:ext cx="31826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ВЗРЫВООПАСНЫХ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ЯДОВИТЫХ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ГАЗОВ,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ВСТРЕЧАЮЩИХСЯ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ПОДЗЕМНЫХ СООРУЖЕНИЯХ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22719" y="0"/>
            <a:ext cx="455930" cy="6357620"/>
            <a:chOff x="6522719" y="0"/>
            <a:chExt cx="455930" cy="6357620"/>
          </a:xfrm>
        </p:grpSpPr>
        <p:sp>
          <p:nvSpPr>
            <p:cNvPr id="15" name="object 15"/>
            <p:cNvSpPr/>
            <p:nvPr/>
          </p:nvSpPr>
          <p:spPr>
            <a:xfrm>
              <a:off x="6751319" y="0"/>
              <a:ext cx="0" cy="6357620"/>
            </a:xfrm>
            <a:custGeom>
              <a:avLst/>
              <a:gdLst/>
              <a:ahLst/>
              <a:cxnLst/>
              <a:rect l="l" t="t" r="r" b="b"/>
              <a:pathLst>
                <a:path h="6357620">
                  <a:moveTo>
                    <a:pt x="0" y="0"/>
                  </a:moveTo>
                  <a:lnTo>
                    <a:pt x="0" y="6357251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8815" y="2798064"/>
              <a:ext cx="443865" cy="231775"/>
            </a:xfrm>
            <a:custGeom>
              <a:avLst/>
              <a:gdLst/>
              <a:ahLst/>
              <a:cxnLst/>
              <a:rect l="l" t="t" r="r" b="b"/>
              <a:pathLst>
                <a:path w="443865" h="231775">
                  <a:moveTo>
                    <a:pt x="0" y="115824"/>
                  </a:moveTo>
                  <a:lnTo>
                    <a:pt x="9096" y="70723"/>
                  </a:lnTo>
                  <a:lnTo>
                    <a:pt x="33908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327659" y="0"/>
                  </a:lnTo>
                  <a:lnTo>
                    <a:pt x="372760" y="9096"/>
                  </a:lnTo>
                  <a:lnTo>
                    <a:pt x="409574" y="33909"/>
                  </a:lnTo>
                  <a:lnTo>
                    <a:pt x="434387" y="70723"/>
                  </a:lnTo>
                  <a:lnTo>
                    <a:pt x="443483" y="115824"/>
                  </a:lnTo>
                  <a:lnTo>
                    <a:pt x="434387" y="160924"/>
                  </a:lnTo>
                  <a:lnTo>
                    <a:pt x="409574" y="197738"/>
                  </a:lnTo>
                  <a:lnTo>
                    <a:pt x="372760" y="222551"/>
                  </a:lnTo>
                  <a:lnTo>
                    <a:pt x="327659" y="231648"/>
                  </a:lnTo>
                  <a:lnTo>
                    <a:pt x="115824" y="231648"/>
                  </a:lnTo>
                  <a:lnTo>
                    <a:pt x="70723" y="222551"/>
                  </a:lnTo>
                  <a:lnTo>
                    <a:pt x="33909" y="197738"/>
                  </a:lnTo>
                  <a:lnTo>
                    <a:pt x="9096" y="160924"/>
                  </a:lnTo>
                  <a:lnTo>
                    <a:pt x="0" y="115824"/>
                  </a:lnTo>
                  <a:close/>
                </a:path>
              </a:pathLst>
            </a:custGeom>
            <a:ln w="1219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3887" y="568451"/>
              <a:ext cx="53340" cy="52069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69" y="0"/>
                  </a:moveTo>
                  <a:lnTo>
                    <a:pt x="16287" y="2030"/>
                  </a:lnTo>
                  <a:lnTo>
                    <a:pt x="7810" y="7572"/>
                  </a:lnTo>
                  <a:lnTo>
                    <a:pt x="2095" y="15805"/>
                  </a:lnTo>
                  <a:lnTo>
                    <a:pt x="0" y="25908"/>
                  </a:lnTo>
                  <a:lnTo>
                    <a:pt x="2095" y="36010"/>
                  </a:lnTo>
                  <a:lnTo>
                    <a:pt x="7810" y="44243"/>
                  </a:lnTo>
                  <a:lnTo>
                    <a:pt x="16287" y="49785"/>
                  </a:lnTo>
                  <a:lnTo>
                    <a:pt x="26669" y="51815"/>
                  </a:lnTo>
                  <a:lnTo>
                    <a:pt x="37052" y="49785"/>
                  </a:lnTo>
                  <a:lnTo>
                    <a:pt x="45529" y="44243"/>
                  </a:lnTo>
                  <a:lnTo>
                    <a:pt x="51244" y="36010"/>
                  </a:lnTo>
                  <a:lnTo>
                    <a:pt x="53339" y="25908"/>
                  </a:lnTo>
                  <a:lnTo>
                    <a:pt x="51244" y="15805"/>
                  </a:lnTo>
                  <a:lnTo>
                    <a:pt x="45529" y="7572"/>
                  </a:lnTo>
                  <a:lnTo>
                    <a:pt x="37052" y="203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79751" y="263144"/>
            <a:ext cx="2530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ГАЗ</a:t>
            </a:r>
            <a:r>
              <a:rPr sz="3600" spc="-220" dirty="0"/>
              <a:t> </a:t>
            </a:r>
            <a:r>
              <a:rPr sz="3600" spc="-40" dirty="0"/>
              <a:t>МЕТАН</a:t>
            </a:r>
            <a:endParaRPr sz="3600"/>
          </a:p>
        </p:txBody>
      </p:sp>
      <p:sp>
        <p:nvSpPr>
          <p:cNvPr id="22" name="Прямоугольник 21"/>
          <p:cNvSpPr/>
          <p:nvPr/>
        </p:nvSpPr>
        <p:spPr>
          <a:xfrm>
            <a:off x="7296150" y="321691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 метан, проникает в колодцы из почвы, образуясь при медленном разложении без доступа воздуха растительных веществ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Метан является основной частью промышленного газа и при неисправном газопроводе может проникнуть в колодцы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Взрывоопасен при содержании метана в воздухе от 5 до 15%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968751"/>
            <a:ext cx="2319528" cy="2921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6232" y="1126363"/>
            <a:ext cx="3107435" cy="1388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76471" y="2898648"/>
            <a:ext cx="2319655" cy="2992120"/>
            <a:chOff x="3776471" y="2898648"/>
            <a:chExt cx="2319655" cy="29921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471" y="2968752"/>
              <a:ext cx="2319528" cy="2921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4067" y="2936748"/>
              <a:ext cx="344424" cy="2621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1405" y="2905506"/>
              <a:ext cx="269875" cy="64135"/>
            </a:xfrm>
            <a:custGeom>
              <a:avLst/>
              <a:gdLst/>
              <a:ahLst/>
              <a:cxnLst/>
              <a:rect l="l" t="t" r="r" b="b"/>
              <a:pathLst>
                <a:path w="269875" h="64135">
                  <a:moveTo>
                    <a:pt x="0" y="64008"/>
                  </a:moveTo>
                  <a:lnTo>
                    <a:pt x="25806" y="38147"/>
                  </a:lnTo>
                  <a:lnTo>
                    <a:pt x="57578" y="17907"/>
                  </a:lnTo>
                  <a:lnTo>
                    <a:pt x="94279" y="4714"/>
                  </a:lnTo>
                  <a:lnTo>
                    <a:pt x="134874" y="0"/>
                  </a:lnTo>
                  <a:lnTo>
                    <a:pt x="175414" y="4714"/>
                  </a:lnTo>
                  <a:lnTo>
                    <a:pt x="212121" y="17907"/>
                  </a:lnTo>
                  <a:lnTo>
                    <a:pt x="243923" y="38147"/>
                  </a:lnTo>
                  <a:lnTo>
                    <a:pt x="269748" y="64008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3315" y="3128772"/>
              <a:ext cx="185928" cy="9906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171700" y="2577083"/>
            <a:ext cx="2514600" cy="1757680"/>
            <a:chOff x="2171700" y="2577083"/>
            <a:chExt cx="2514600" cy="17576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3035" y="2868167"/>
              <a:ext cx="313944" cy="300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8558" y="3161537"/>
              <a:ext cx="344805" cy="59690"/>
            </a:xfrm>
            <a:custGeom>
              <a:avLst/>
              <a:gdLst/>
              <a:ahLst/>
              <a:cxnLst/>
              <a:rect l="l" t="t" r="r" b="b"/>
              <a:pathLst>
                <a:path w="344805" h="59689">
                  <a:moveTo>
                    <a:pt x="284480" y="0"/>
                  </a:moveTo>
                  <a:lnTo>
                    <a:pt x="265725" y="2728"/>
                  </a:lnTo>
                  <a:lnTo>
                    <a:pt x="249412" y="10683"/>
                  </a:lnTo>
                  <a:lnTo>
                    <a:pt x="236599" y="23520"/>
                  </a:lnTo>
                  <a:lnTo>
                    <a:pt x="228346" y="40894"/>
                  </a:lnTo>
                  <a:lnTo>
                    <a:pt x="220092" y="23520"/>
                  </a:lnTo>
                  <a:lnTo>
                    <a:pt x="207279" y="10683"/>
                  </a:lnTo>
                  <a:lnTo>
                    <a:pt x="190966" y="2728"/>
                  </a:lnTo>
                  <a:lnTo>
                    <a:pt x="172212" y="0"/>
                  </a:lnTo>
                  <a:lnTo>
                    <a:pt x="153457" y="2728"/>
                  </a:lnTo>
                  <a:lnTo>
                    <a:pt x="137144" y="10683"/>
                  </a:lnTo>
                  <a:lnTo>
                    <a:pt x="124331" y="23520"/>
                  </a:lnTo>
                  <a:lnTo>
                    <a:pt x="116078" y="40894"/>
                  </a:lnTo>
                  <a:lnTo>
                    <a:pt x="107824" y="23520"/>
                  </a:lnTo>
                  <a:lnTo>
                    <a:pt x="95011" y="10683"/>
                  </a:lnTo>
                  <a:lnTo>
                    <a:pt x="78698" y="2728"/>
                  </a:lnTo>
                  <a:lnTo>
                    <a:pt x="59943" y="0"/>
                  </a:lnTo>
                  <a:lnTo>
                    <a:pt x="36325" y="5107"/>
                  </a:lnTo>
                  <a:lnTo>
                    <a:pt x="17303" y="18573"/>
                  </a:lnTo>
                  <a:lnTo>
                    <a:pt x="4615" y="37611"/>
                  </a:lnTo>
                  <a:lnTo>
                    <a:pt x="0" y="59436"/>
                  </a:lnTo>
                  <a:lnTo>
                    <a:pt x="199120" y="59436"/>
                  </a:lnTo>
                  <a:lnTo>
                    <a:pt x="301371" y="59436"/>
                  </a:lnTo>
                  <a:lnTo>
                    <a:pt x="339042" y="59436"/>
                  </a:lnTo>
                  <a:lnTo>
                    <a:pt x="344424" y="59436"/>
                  </a:lnTo>
                  <a:lnTo>
                    <a:pt x="339808" y="37611"/>
                  </a:lnTo>
                  <a:lnTo>
                    <a:pt x="327120" y="18573"/>
                  </a:lnTo>
                  <a:lnTo>
                    <a:pt x="308098" y="5107"/>
                  </a:lnTo>
                  <a:lnTo>
                    <a:pt x="28448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6940" y="2577083"/>
              <a:ext cx="2499360" cy="17571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290054" y="667334"/>
            <a:ext cx="4375150" cy="538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697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 smtClean="0">
                <a:solidFill>
                  <a:srgbClr val="001F5F"/>
                </a:solidFill>
                <a:latin typeface="Segoe UI"/>
                <a:cs typeface="Segoe UI"/>
              </a:rPr>
              <a:t>ВЗРЫВООПАСНЫХ</a:t>
            </a:r>
            <a:r>
              <a:rPr sz="2400" b="1" spc="-2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 smtClean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dirty="0" smtClean="0">
                <a:solidFill>
                  <a:srgbClr val="001F5F"/>
                </a:solidFill>
                <a:latin typeface="Segoe UI"/>
                <a:cs typeface="Segoe UI"/>
              </a:rPr>
              <a:t>ЯДОВИТЫХ </a:t>
            </a:r>
            <a:r>
              <a:rPr sz="24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ГАЗОВ, </a:t>
            </a:r>
            <a:r>
              <a:rPr sz="2400" b="1" dirty="0" smtClean="0">
                <a:solidFill>
                  <a:srgbClr val="001F5F"/>
                </a:solidFill>
                <a:latin typeface="Segoe UI"/>
                <a:cs typeface="Segoe UI"/>
              </a:rPr>
              <a:t>ВСТРЕЧАЮЩИХСЯ</a:t>
            </a:r>
            <a:r>
              <a:rPr sz="2400" b="1" spc="-6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 smtClean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ПОДЗЕМНЫХ СООРУЖЕНИЯХ</a:t>
            </a:r>
            <a:endParaRPr sz="2400" dirty="0" smtClean="0">
              <a:latin typeface="Segoe UI"/>
              <a:cs typeface="Segoe UI"/>
            </a:endParaRPr>
          </a:p>
          <a:p>
            <a:pPr marL="589915" indent="-457834" algn="just">
              <a:lnSpc>
                <a:spcPct val="100000"/>
              </a:lnSpc>
              <a:spcBef>
                <a:spcPts val="1420"/>
              </a:spcBef>
              <a:buFont typeface="Wingdings"/>
              <a:buChar char=""/>
              <a:tabLst>
                <a:tab pos="589915" algn="l"/>
                <a:tab pos="590550" algn="l"/>
              </a:tabLst>
            </a:pPr>
            <a:r>
              <a:rPr sz="1600" b="1" i="1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Окись</a:t>
            </a:r>
            <a:r>
              <a:rPr sz="1600" b="1" i="1" spc="-35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углерода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входит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 err="1" smtClean="0">
                <a:solidFill>
                  <a:srgbClr val="030452"/>
                </a:solidFill>
                <a:latin typeface="Calibri Light"/>
                <a:cs typeface="Calibri Light"/>
              </a:rPr>
              <a:t>состав</a:t>
            </a:r>
            <a:r>
              <a:rPr lang="ru-RU" sz="1600" b="1" i="1" spc="-10" dirty="0" smtClean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endParaRPr sz="1600" b="1" dirty="0">
              <a:latin typeface="Calibri Light"/>
              <a:cs typeface="Calibri Light"/>
            </a:endParaRPr>
          </a:p>
          <a:p>
            <a:pPr marL="132715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смешанного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газа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при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повреждениях</a:t>
            </a:r>
            <a:endParaRPr sz="1600" b="1" dirty="0">
              <a:latin typeface="Calibri Light"/>
              <a:cs typeface="Calibri Light"/>
            </a:endParaRPr>
          </a:p>
          <a:p>
            <a:pPr marL="132715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газопровода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может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попасть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колодец</a:t>
            </a:r>
            <a:endParaRPr sz="1600" b="1" dirty="0">
              <a:latin typeface="Calibri Light"/>
              <a:cs typeface="Calibri Light"/>
            </a:endParaRPr>
          </a:p>
          <a:p>
            <a:pPr marL="61594" marR="61594" algn="just">
              <a:lnSpc>
                <a:spcPct val="100000"/>
              </a:lnSpc>
              <a:spcBef>
                <a:spcPts val="1180"/>
              </a:spcBef>
              <a:buFont typeface="Wingdings"/>
              <a:buChar char=""/>
              <a:tabLst>
                <a:tab pos="519430" algn="l"/>
              </a:tabLst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Окись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углерода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-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ядовитый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без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цвета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и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запаха.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При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содержании в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воздухе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от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4%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до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50%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окиси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углерода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смесь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становится</a:t>
            </a:r>
            <a:endParaRPr sz="1600" b="1" dirty="0">
              <a:latin typeface="Calibri Light"/>
              <a:cs typeface="Calibri Light"/>
            </a:endParaRPr>
          </a:p>
          <a:p>
            <a:pPr marL="61594" algn="just">
              <a:lnSpc>
                <a:spcPct val="100000"/>
              </a:lnSpc>
            </a:pP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взрывоопасной</a:t>
            </a:r>
            <a:endParaRPr sz="1600" b="1" dirty="0">
              <a:latin typeface="Calibri Light"/>
              <a:cs typeface="Calibri Light"/>
            </a:endParaRPr>
          </a:p>
          <a:p>
            <a:pPr marL="37465" marR="513715" algn="just">
              <a:lnSpc>
                <a:spcPct val="100000"/>
              </a:lnSpc>
              <a:spcBef>
                <a:spcPts val="1225"/>
              </a:spcBef>
              <a:buFont typeface="Wingdings"/>
              <a:buChar char=""/>
              <a:tabLst>
                <a:tab pos="494665" algn="l"/>
                <a:tab pos="495300" algn="l"/>
              </a:tabLst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Вдыхание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воздуха,</a:t>
            </a:r>
            <a:r>
              <a:rPr sz="16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содержащего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окись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углерода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выше</a:t>
            </a:r>
            <a:r>
              <a:rPr sz="1600" b="1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допустимой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концентрации,</a:t>
            </a:r>
            <a:endParaRPr sz="1600" b="1" dirty="0">
              <a:latin typeface="Calibri Light"/>
              <a:cs typeface="Calibri Light"/>
            </a:endParaRPr>
          </a:p>
          <a:p>
            <a:pPr marL="37465" marR="5080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может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привести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отравлению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смерти,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если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быстро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не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оказать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помощь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пострадавшему</a:t>
            </a:r>
            <a:endParaRPr sz="1600" b="1" dirty="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22719" y="0"/>
            <a:ext cx="455930" cy="6357620"/>
            <a:chOff x="6522719" y="0"/>
            <a:chExt cx="455930" cy="6357620"/>
          </a:xfrm>
        </p:grpSpPr>
        <p:sp>
          <p:nvSpPr>
            <p:cNvPr id="15" name="object 15"/>
            <p:cNvSpPr/>
            <p:nvPr/>
          </p:nvSpPr>
          <p:spPr>
            <a:xfrm>
              <a:off x="6751319" y="0"/>
              <a:ext cx="0" cy="6357620"/>
            </a:xfrm>
            <a:custGeom>
              <a:avLst/>
              <a:gdLst/>
              <a:ahLst/>
              <a:cxnLst/>
              <a:rect l="l" t="t" r="r" b="b"/>
              <a:pathLst>
                <a:path h="6357620">
                  <a:moveTo>
                    <a:pt x="0" y="0"/>
                  </a:moveTo>
                  <a:lnTo>
                    <a:pt x="0" y="6357251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8815" y="2798064"/>
              <a:ext cx="443865" cy="231775"/>
            </a:xfrm>
            <a:custGeom>
              <a:avLst/>
              <a:gdLst/>
              <a:ahLst/>
              <a:cxnLst/>
              <a:rect l="l" t="t" r="r" b="b"/>
              <a:pathLst>
                <a:path w="443865" h="231775">
                  <a:moveTo>
                    <a:pt x="0" y="115824"/>
                  </a:moveTo>
                  <a:lnTo>
                    <a:pt x="9096" y="70723"/>
                  </a:lnTo>
                  <a:lnTo>
                    <a:pt x="33908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327659" y="0"/>
                  </a:lnTo>
                  <a:lnTo>
                    <a:pt x="372760" y="9096"/>
                  </a:lnTo>
                  <a:lnTo>
                    <a:pt x="409574" y="33909"/>
                  </a:lnTo>
                  <a:lnTo>
                    <a:pt x="434387" y="70723"/>
                  </a:lnTo>
                  <a:lnTo>
                    <a:pt x="443483" y="115824"/>
                  </a:lnTo>
                  <a:lnTo>
                    <a:pt x="434387" y="160924"/>
                  </a:lnTo>
                  <a:lnTo>
                    <a:pt x="409574" y="197738"/>
                  </a:lnTo>
                  <a:lnTo>
                    <a:pt x="372760" y="222551"/>
                  </a:lnTo>
                  <a:lnTo>
                    <a:pt x="327659" y="231648"/>
                  </a:lnTo>
                  <a:lnTo>
                    <a:pt x="115824" y="231648"/>
                  </a:lnTo>
                  <a:lnTo>
                    <a:pt x="70723" y="222551"/>
                  </a:lnTo>
                  <a:lnTo>
                    <a:pt x="33909" y="197738"/>
                  </a:lnTo>
                  <a:lnTo>
                    <a:pt x="9096" y="160924"/>
                  </a:lnTo>
                  <a:lnTo>
                    <a:pt x="0" y="115824"/>
                  </a:lnTo>
                  <a:close/>
                </a:path>
              </a:pathLst>
            </a:custGeom>
            <a:ln w="1219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3887" y="568451"/>
              <a:ext cx="53340" cy="52069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69" y="0"/>
                  </a:moveTo>
                  <a:lnTo>
                    <a:pt x="16287" y="2030"/>
                  </a:lnTo>
                  <a:lnTo>
                    <a:pt x="7810" y="7572"/>
                  </a:lnTo>
                  <a:lnTo>
                    <a:pt x="2095" y="15805"/>
                  </a:lnTo>
                  <a:lnTo>
                    <a:pt x="0" y="25908"/>
                  </a:lnTo>
                  <a:lnTo>
                    <a:pt x="2095" y="36010"/>
                  </a:lnTo>
                  <a:lnTo>
                    <a:pt x="7810" y="44243"/>
                  </a:lnTo>
                  <a:lnTo>
                    <a:pt x="16287" y="49785"/>
                  </a:lnTo>
                  <a:lnTo>
                    <a:pt x="26669" y="51815"/>
                  </a:lnTo>
                  <a:lnTo>
                    <a:pt x="37052" y="49785"/>
                  </a:lnTo>
                  <a:lnTo>
                    <a:pt x="45529" y="44243"/>
                  </a:lnTo>
                  <a:lnTo>
                    <a:pt x="51244" y="36010"/>
                  </a:lnTo>
                  <a:lnTo>
                    <a:pt x="53339" y="25908"/>
                  </a:lnTo>
                  <a:lnTo>
                    <a:pt x="51244" y="15805"/>
                  </a:lnTo>
                  <a:lnTo>
                    <a:pt x="45529" y="7572"/>
                  </a:lnTo>
                  <a:lnTo>
                    <a:pt x="37052" y="203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97838" y="322579"/>
            <a:ext cx="4100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ОКИСЬ</a:t>
            </a:r>
            <a:r>
              <a:rPr sz="3600" spc="-25" dirty="0"/>
              <a:t> </a:t>
            </a:r>
            <a:r>
              <a:rPr sz="3600" spc="-20" dirty="0"/>
              <a:t>УГЛЕРОДА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968751"/>
            <a:ext cx="2319528" cy="2921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6232" y="1126363"/>
            <a:ext cx="3107435" cy="1388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76471" y="2898648"/>
            <a:ext cx="2319655" cy="2992120"/>
            <a:chOff x="3776471" y="2898648"/>
            <a:chExt cx="2319655" cy="29921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471" y="2968752"/>
              <a:ext cx="2319528" cy="2921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4067" y="2936748"/>
              <a:ext cx="344424" cy="2621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1405" y="2905506"/>
              <a:ext cx="269875" cy="64135"/>
            </a:xfrm>
            <a:custGeom>
              <a:avLst/>
              <a:gdLst/>
              <a:ahLst/>
              <a:cxnLst/>
              <a:rect l="l" t="t" r="r" b="b"/>
              <a:pathLst>
                <a:path w="269875" h="64135">
                  <a:moveTo>
                    <a:pt x="0" y="64008"/>
                  </a:moveTo>
                  <a:lnTo>
                    <a:pt x="25806" y="38147"/>
                  </a:lnTo>
                  <a:lnTo>
                    <a:pt x="57578" y="17907"/>
                  </a:lnTo>
                  <a:lnTo>
                    <a:pt x="94279" y="4714"/>
                  </a:lnTo>
                  <a:lnTo>
                    <a:pt x="134874" y="0"/>
                  </a:lnTo>
                  <a:lnTo>
                    <a:pt x="175414" y="4714"/>
                  </a:lnTo>
                  <a:lnTo>
                    <a:pt x="212121" y="17907"/>
                  </a:lnTo>
                  <a:lnTo>
                    <a:pt x="243923" y="38147"/>
                  </a:lnTo>
                  <a:lnTo>
                    <a:pt x="269748" y="64008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3315" y="3128772"/>
              <a:ext cx="185928" cy="9906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994916" y="2599944"/>
            <a:ext cx="2818130" cy="1603375"/>
            <a:chOff x="1994916" y="2599944"/>
            <a:chExt cx="2818130" cy="16033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3036" y="2868168"/>
              <a:ext cx="313944" cy="300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8558" y="3161538"/>
              <a:ext cx="344805" cy="59690"/>
            </a:xfrm>
            <a:custGeom>
              <a:avLst/>
              <a:gdLst/>
              <a:ahLst/>
              <a:cxnLst/>
              <a:rect l="l" t="t" r="r" b="b"/>
              <a:pathLst>
                <a:path w="344805" h="59689">
                  <a:moveTo>
                    <a:pt x="284480" y="0"/>
                  </a:moveTo>
                  <a:lnTo>
                    <a:pt x="265725" y="2728"/>
                  </a:lnTo>
                  <a:lnTo>
                    <a:pt x="249412" y="10683"/>
                  </a:lnTo>
                  <a:lnTo>
                    <a:pt x="236599" y="23520"/>
                  </a:lnTo>
                  <a:lnTo>
                    <a:pt x="228346" y="40894"/>
                  </a:lnTo>
                  <a:lnTo>
                    <a:pt x="220092" y="23520"/>
                  </a:lnTo>
                  <a:lnTo>
                    <a:pt x="207279" y="10683"/>
                  </a:lnTo>
                  <a:lnTo>
                    <a:pt x="190966" y="2728"/>
                  </a:lnTo>
                  <a:lnTo>
                    <a:pt x="172212" y="0"/>
                  </a:lnTo>
                  <a:lnTo>
                    <a:pt x="153457" y="2728"/>
                  </a:lnTo>
                  <a:lnTo>
                    <a:pt x="137144" y="10683"/>
                  </a:lnTo>
                  <a:lnTo>
                    <a:pt x="124331" y="23520"/>
                  </a:lnTo>
                  <a:lnTo>
                    <a:pt x="116078" y="40894"/>
                  </a:lnTo>
                  <a:lnTo>
                    <a:pt x="107824" y="23520"/>
                  </a:lnTo>
                  <a:lnTo>
                    <a:pt x="95011" y="10683"/>
                  </a:lnTo>
                  <a:lnTo>
                    <a:pt x="78698" y="2728"/>
                  </a:lnTo>
                  <a:lnTo>
                    <a:pt x="59943" y="0"/>
                  </a:lnTo>
                  <a:lnTo>
                    <a:pt x="36325" y="5107"/>
                  </a:lnTo>
                  <a:lnTo>
                    <a:pt x="17303" y="18573"/>
                  </a:lnTo>
                  <a:lnTo>
                    <a:pt x="4615" y="37611"/>
                  </a:lnTo>
                  <a:lnTo>
                    <a:pt x="0" y="59436"/>
                  </a:lnTo>
                  <a:lnTo>
                    <a:pt x="199120" y="59436"/>
                  </a:lnTo>
                  <a:lnTo>
                    <a:pt x="301371" y="59436"/>
                  </a:lnTo>
                  <a:lnTo>
                    <a:pt x="339042" y="59436"/>
                  </a:lnTo>
                  <a:lnTo>
                    <a:pt x="344424" y="59436"/>
                  </a:lnTo>
                  <a:lnTo>
                    <a:pt x="339808" y="37611"/>
                  </a:lnTo>
                  <a:lnTo>
                    <a:pt x="327120" y="18573"/>
                  </a:lnTo>
                  <a:lnTo>
                    <a:pt x="308098" y="5107"/>
                  </a:lnTo>
                  <a:lnTo>
                    <a:pt x="28448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4916" y="2599944"/>
              <a:ext cx="2817876" cy="160324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290054" y="667334"/>
            <a:ext cx="4382135" cy="581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45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ВЗРЫВООПАСНЫХ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ЯДОВИТЫХ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ГАЗОВ,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ВСТРЕЧАЮЩИХСЯ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ПОДЗЕМНЫХ СООРУЖЕНИЯХ</a:t>
            </a:r>
            <a:endParaRPr sz="2400" dirty="0">
              <a:latin typeface="Segoe UI"/>
              <a:cs typeface="Segoe UI"/>
            </a:endParaRPr>
          </a:p>
          <a:p>
            <a:pPr marL="589915" indent="-457834" algn="just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590550" algn="l"/>
              </a:tabLst>
            </a:pP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Углекислый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проникает</a:t>
            </a:r>
            <a:r>
              <a:rPr sz="16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подземные</a:t>
            </a:r>
            <a:endParaRPr sz="1600" b="1" dirty="0">
              <a:latin typeface="Calibri Light"/>
              <a:cs typeface="Calibri Light"/>
            </a:endParaRPr>
          </a:p>
          <a:p>
            <a:pPr marL="132715" marR="5080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сооружения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из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почвы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результате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разложения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органических</a:t>
            </a:r>
            <a:r>
              <a:rPr sz="1600" b="1" i="1" spc="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веществ.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Это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бесцветный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без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запаха</a:t>
            </a:r>
            <a:endParaRPr sz="1600" b="1" dirty="0">
              <a:latin typeface="Calibri Light"/>
              <a:cs typeface="Calibri Light"/>
            </a:endParaRPr>
          </a:p>
          <a:p>
            <a:pPr marL="506730" indent="-457834" algn="just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507365" algn="l"/>
              </a:tabLst>
            </a:pP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Углекислый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тяжелее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воздуха,</a:t>
            </a:r>
            <a:endParaRPr sz="1600" b="1" dirty="0">
              <a:latin typeface="Calibri Light"/>
              <a:cs typeface="Calibri Light"/>
            </a:endParaRPr>
          </a:p>
          <a:p>
            <a:pPr marL="49530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поэтому,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попадая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колодец,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он</a:t>
            </a:r>
            <a:r>
              <a:rPr sz="16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вытесняет</a:t>
            </a:r>
            <a:endParaRPr sz="1600" b="1" dirty="0">
              <a:latin typeface="Calibri Light"/>
              <a:cs typeface="Calibri Light"/>
            </a:endParaRPr>
          </a:p>
          <a:p>
            <a:pPr marL="49530" algn="just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со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дна,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заполняя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пространство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колодца</a:t>
            </a:r>
            <a:endParaRPr sz="16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b="1" dirty="0">
              <a:latin typeface="Calibri Light"/>
              <a:cs typeface="Calibri Light"/>
            </a:endParaRPr>
          </a:p>
          <a:p>
            <a:pPr marL="483234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82600" algn="l"/>
                <a:tab pos="483234" algn="l"/>
              </a:tabLst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При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достижении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опасных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концентраций</a:t>
            </a:r>
            <a:endParaRPr sz="1600" b="1" dirty="0">
              <a:latin typeface="Calibri Light"/>
              <a:cs typeface="Calibri Light"/>
            </a:endParaRPr>
          </a:p>
          <a:p>
            <a:pPr marL="26034">
              <a:lnSpc>
                <a:spcPct val="100000"/>
              </a:lnSpc>
            </a:pP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углекислого</a:t>
            </a:r>
            <a:r>
              <a:rPr sz="16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газа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воздухе:</a:t>
            </a:r>
            <a:r>
              <a:rPr sz="1600" b="1" i="1" spc="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-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учащение</a:t>
            </a:r>
            <a:r>
              <a:rPr sz="16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дыхания,</a:t>
            </a:r>
            <a:endParaRPr sz="1600" b="1" dirty="0">
              <a:latin typeface="Calibri Light"/>
              <a:cs typeface="Calibri Light"/>
            </a:endParaRPr>
          </a:p>
          <a:p>
            <a:pPr marL="26034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ускоряется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пульс,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появляется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тошнота;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-</a:t>
            </a:r>
            <a:endParaRPr sz="1600" b="1" dirty="0">
              <a:latin typeface="Calibri Light"/>
              <a:cs typeface="Calibri Light"/>
            </a:endParaRPr>
          </a:p>
          <a:p>
            <a:pPr marL="26034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возникает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головная</a:t>
            </a:r>
            <a:r>
              <a:rPr sz="16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боль,</a:t>
            </a:r>
            <a:r>
              <a:rPr sz="16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снижается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зрение</a:t>
            </a:r>
            <a:endParaRPr sz="1600" b="1" dirty="0">
              <a:latin typeface="Calibri Light"/>
              <a:cs typeface="Calibri Light"/>
            </a:endParaRPr>
          </a:p>
          <a:p>
            <a:pPr marL="26034" marR="38735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вплоть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до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его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полной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потери;</a:t>
            </a:r>
            <a:r>
              <a:rPr sz="16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-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потеря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сознания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1600" b="1" i="1" spc="-8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последующий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летальный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исход</a:t>
            </a:r>
            <a:endParaRPr sz="1600" b="1" dirty="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22719" y="0"/>
            <a:ext cx="455930" cy="6357620"/>
            <a:chOff x="6522719" y="0"/>
            <a:chExt cx="455930" cy="6357620"/>
          </a:xfrm>
        </p:grpSpPr>
        <p:sp>
          <p:nvSpPr>
            <p:cNvPr id="15" name="object 15"/>
            <p:cNvSpPr/>
            <p:nvPr/>
          </p:nvSpPr>
          <p:spPr>
            <a:xfrm>
              <a:off x="6751319" y="0"/>
              <a:ext cx="0" cy="6357620"/>
            </a:xfrm>
            <a:custGeom>
              <a:avLst/>
              <a:gdLst/>
              <a:ahLst/>
              <a:cxnLst/>
              <a:rect l="l" t="t" r="r" b="b"/>
              <a:pathLst>
                <a:path h="6357620">
                  <a:moveTo>
                    <a:pt x="0" y="0"/>
                  </a:moveTo>
                  <a:lnTo>
                    <a:pt x="0" y="6357251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8815" y="2798064"/>
              <a:ext cx="443865" cy="231775"/>
            </a:xfrm>
            <a:custGeom>
              <a:avLst/>
              <a:gdLst/>
              <a:ahLst/>
              <a:cxnLst/>
              <a:rect l="l" t="t" r="r" b="b"/>
              <a:pathLst>
                <a:path w="443865" h="231775">
                  <a:moveTo>
                    <a:pt x="0" y="115824"/>
                  </a:moveTo>
                  <a:lnTo>
                    <a:pt x="9096" y="70723"/>
                  </a:lnTo>
                  <a:lnTo>
                    <a:pt x="33908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327659" y="0"/>
                  </a:lnTo>
                  <a:lnTo>
                    <a:pt x="372760" y="9096"/>
                  </a:lnTo>
                  <a:lnTo>
                    <a:pt x="409574" y="33909"/>
                  </a:lnTo>
                  <a:lnTo>
                    <a:pt x="434387" y="70723"/>
                  </a:lnTo>
                  <a:lnTo>
                    <a:pt x="443483" y="115824"/>
                  </a:lnTo>
                  <a:lnTo>
                    <a:pt x="434387" y="160924"/>
                  </a:lnTo>
                  <a:lnTo>
                    <a:pt x="409574" y="197738"/>
                  </a:lnTo>
                  <a:lnTo>
                    <a:pt x="372760" y="222551"/>
                  </a:lnTo>
                  <a:lnTo>
                    <a:pt x="327659" y="231648"/>
                  </a:lnTo>
                  <a:lnTo>
                    <a:pt x="115824" y="231648"/>
                  </a:lnTo>
                  <a:lnTo>
                    <a:pt x="70723" y="222551"/>
                  </a:lnTo>
                  <a:lnTo>
                    <a:pt x="33909" y="197738"/>
                  </a:lnTo>
                  <a:lnTo>
                    <a:pt x="9096" y="160924"/>
                  </a:lnTo>
                  <a:lnTo>
                    <a:pt x="0" y="115824"/>
                  </a:lnTo>
                  <a:close/>
                </a:path>
              </a:pathLst>
            </a:custGeom>
            <a:ln w="1219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3887" y="568451"/>
              <a:ext cx="53340" cy="52069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69" y="0"/>
                  </a:moveTo>
                  <a:lnTo>
                    <a:pt x="16287" y="2030"/>
                  </a:lnTo>
                  <a:lnTo>
                    <a:pt x="7810" y="7572"/>
                  </a:lnTo>
                  <a:lnTo>
                    <a:pt x="2095" y="15805"/>
                  </a:lnTo>
                  <a:lnTo>
                    <a:pt x="0" y="25908"/>
                  </a:lnTo>
                  <a:lnTo>
                    <a:pt x="2095" y="36010"/>
                  </a:lnTo>
                  <a:lnTo>
                    <a:pt x="7810" y="44243"/>
                  </a:lnTo>
                  <a:lnTo>
                    <a:pt x="16287" y="49785"/>
                  </a:lnTo>
                  <a:lnTo>
                    <a:pt x="26669" y="51815"/>
                  </a:lnTo>
                  <a:lnTo>
                    <a:pt x="37052" y="49785"/>
                  </a:lnTo>
                  <a:lnTo>
                    <a:pt x="45529" y="44243"/>
                  </a:lnTo>
                  <a:lnTo>
                    <a:pt x="51244" y="36010"/>
                  </a:lnTo>
                  <a:lnTo>
                    <a:pt x="53339" y="25908"/>
                  </a:lnTo>
                  <a:lnTo>
                    <a:pt x="51244" y="15805"/>
                  </a:lnTo>
                  <a:lnTo>
                    <a:pt x="45529" y="7572"/>
                  </a:lnTo>
                  <a:lnTo>
                    <a:pt x="37052" y="203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97838" y="322579"/>
            <a:ext cx="406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УГЛЕКИСЛЫЙ</a:t>
            </a:r>
            <a:r>
              <a:rPr sz="3600" spc="-135" dirty="0"/>
              <a:t> </a:t>
            </a:r>
            <a:r>
              <a:rPr sz="3600" spc="-55" dirty="0"/>
              <a:t>ГАЗ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0607" y="0"/>
            <a:ext cx="3985260" cy="3563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02093" y="711149"/>
            <a:ext cx="31826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ВЗРЫВООПАСНЫХ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ЯДОВИТЫХ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ГАЗОВ, ВСТРЕЧАЮЩИХСЯ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ПОДЗЕМНЫХ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СООРУЖЕНИЯХ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0"/>
            <a:ext cx="6673850" cy="6357620"/>
            <a:chOff x="304800" y="0"/>
            <a:chExt cx="6673850" cy="6357620"/>
          </a:xfrm>
        </p:grpSpPr>
        <p:sp>
          <p:nvSpPr>
            <p:cNvPr id="5" name="object 5"/>
            <p:cNvSpPr/>
            <p:nvPr/>
          </p:nvSpPr>
          <p:spPr>
            <a:xfrm>
              <a:off x="6751320" y="0"/>
              <a:ext cx="0" cy="6357620"/>
            </a:xfrm>
            <a:custGeom>
              <a:avLst/>
              <a:gdLst/>
              <a:ahLst/>
              <a:cxnLst/>
              <a:rect l="l" t="t" r="r" b="b"/>
              <a:pathLst>
                <a:path h="6357620">
                  <a:moveTo>
                    <a:pt x="0" y="0"/>
                  </a:moveTo>
                  <a:lnTo>
                    <a:pt x="0" y="6357251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8815" y="2798064"/>
              <a:ext cx="443865" cy="231775"/>
            </a:xfrm>
            <a:custGeom>
              <a:avLst/>
              <a:gdLst/>
              <a:ahLst/>
              <a:cxnLst/>
              <a:rect l="l" t="t" r="r" b="b"/>
              <a:pathLst>
                <a:path w="443865" h="231775">
                  <a:moveTo>
                    <a:pt x="0" y="115824"/>
                  </a:moveTo>
                  <a:lnTo>
                    <a:pt x="9096" y="70723"/>
                  </a:lnTo>
                  <a:lnTo>
                    <a:pt x="33908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327659" y="0"/>
                  </a:lnTo>
                  <a:lnTo>
                    <a:pt x="372760" y="9096"/>
                  </a:lnTo>
                  <a:lnTo>
                    <a:pt x="409574" y="33909"/>
                  </a:lnTo>
                  <a:lnTo>
                    <a:pt x="434387" y="70723"/>
                  </a:lnTo>
                  <a:lnTo>
                    <a:pt x="443483" y="115824"/>
                  </a:lnTo>
                  <a:lnTo>
                    <a:pt x="434387" y="160924"/>
                  </a:lnTo>
                  <a:lnTo>
                    <a:pt x="409574" y="197738"/>
                  </a:lnTo>
                  <a:lnTo>
                    <a:pt x="372760" y="222551"/>
                  </a:lnTo>
                  <a:lnTo>
                    <a:pt x="327659" y="231648"/>
                  </a:lnTo>
                  <a:lnTo>
                    <a:pt x="115824" y="231648"/>
                  </a:lnTo>
                  <a:lnTo>
                    <a:pt x="70723" y="222551"/>
                  </a:lnTo>
                  <a:lnTo>
                    <a:pt x="33909" y="197738"/>
                  </a:lnTo>
                  <a:lnTo>
                    <a:pt x="9096" y="160924"/>
                  </a:lnTo>
                  <a:lnTo>
                    <a:pt x="0" y="115824"/>
                  </a:lnTo>
                  <a:close/>
                </a:path>
              </a:pathLst>
            </a:custGeom>
            <a:ln w="1219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23888" y="568451"/>
              <a:ext cx="53340" cy="52069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69" y="0"/>
                  </a:moveTo>
                  <a:lnTo>
                    <a:pt x="16287" y="2030"/>
                  </a:lnTo>
                  <a:lnTo>
                    <a:pt x="7810" y="7572"/>
                  </a:lnTo>
                  <a:lnTo>
                    <a:pt x="2095" y="15805"/>
                  </a:lnTo>
                  <a:lnTo>
                    <a:pt x="0" y="25908"/>
                  </a:lnTo>
                  <a:lnTo>
                    <a:pt x="2095" y="36010"/>
                  </a:lnTo>
                  <a:lnTo>
                    <a:pt x="7810" y="44243"/>
                  </a:lnTo>
                  <a:lnTo>
                    <a:pt x="16287" y="49785"/>
                  </a:lnTo>
                  <a:lnTo>
                    <a:pt x="26669" y="51815"/>
                  </a:lnTo>
                  <a:lnTo>
                    <a:pt x="37052" y="49785"/>
                  </a:lnTo>
                  <a:lnTo>
                    <a:pt x="45529" y="44243"/>
                  </a:lnTo>
                  <a:lnTo>
                    <a:pt x="51244" y="36010"/>
                  </a:lnTo>
                  <a:lnTo>
                    <a:pt x="53339" y="25908"/>
                  </a:lnTo>
                  <a:lnTo>
                    <a:pt x="51244" y="15805"/>
                  </a:lnTo>
                  <a:lnTo>
                    <a:pt x="45529" y="7572"/>
                  </a:lnTo>
                  <a:lnTo>
                    <a:pt x="37052" y="203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3319271"/>
              <a:ext cx="6357620" cy="0"/>
            </a:xfrm>
            <a:custGeom>
              <a:avLst/>
              <a:gdLst/>
              <a:ahLst/>
              <a:cxnLst/>
              <a:rect l="l" t="t" r="r" b="b"/>
              <a:pathLst>
                <a:path w="6357620">
                  <a:moveTo>
                    <a:pt x="6357239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55891" y="3969511"/>
            <a:ext cx="4225925" cy="191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385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воздушной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среде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колодцев,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особенно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расположенных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вблизи</a:t>
            </a:r>
            <a:r>
              <a:rPr sz="1600" b="1" i="1" spc="-8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канализационных</a:t>
            </a:r>
            <a:endParaRPr sz="1600" b="1" i="1" dirty="0">
              <a:latin typeface="Calibri Light"/>
              <a:cs typeface="Calibri Light"/>
            </a:endParaRPr>
          </a:p>
          <a:p>
            <a:pPr marL="12700" marR="850265">
              <a:lnSpc>
                <a:spcPct val="100000"/>
              </a:lnSpc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устройств,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могут</a:t>
            </a:r>
            <a:r>
              <a:rPr sz="1600" b="1" i="1" spc="-6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быть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примеси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сероводорода,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аммиака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r>
              <a:rPr sz="1600" b="1" i="1" spc="-6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других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газов</a:t>
            </a:r>
            <a:endParaRPr sz="1600" b="1" i="1" dirty="0">
              <a:latin typeface="Calibri Light"/>
              <a:cs typeface="Calibri Light"/>
            </a:endParaRPr>
          </a:p>
          <a:p>
            <a:pPr marL="71755" marR="5080" lvl="1">
              <a:lnSpc>
                <a:spcPct val="100000"/>
              </a:lnSpc>
              <a:spcBef>
                <a:spcPts val="1410"/>
              </a:spcBef>
              <a:buFont typeface="Wingdings"/>
              <a:buChar char=""/>
              <a:tabLst>
                <a:tab pos="528955" algn="l"/>
                <a:tab pos="529590" algn="l"/>
              </a:tabLst>
            </a:pP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Эти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газы</a:t>
            </a:r>
            <a:r>
              <a:rPr sz="1600" b="1" i="1" spc="-3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вредны</a:t>
            </a:r>
            <a:r>
              <a:rPr sz="16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для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организма</a:t>
            </a:r>
            <a:r>
              <a:rPr sz="16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и,</a:t>
            </a:r>
            <a:r>
              <a:rPr sz="16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кроме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того,</a:t>
            </a:r>
            <a:r>
              <a:rPr sz="1600" b="1" i="1" spc="-7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они</a:t>
            </a:r>
            <a:r>
              <a:rPr sz="1600" b="1" i="1" spc="-5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уменьшают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количество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кислорода</a:t>
            </a:r>
            <a:r>
              <a:rPr sz="1600" b="1" i="1" spc="-4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в </a:t>
            </a:r>
            <a:r>
              <a:rPr sz="16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воздушной</a:t>
            </a:r>
            <a:r>
              <a:rPr sz="16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6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среде</a:t>
            </a:r>
            <a:endParaRPr sz="1600" b="1" i="1" dirty="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637" y="819911"/>
            <a:ext cx="1775882" cy="168398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60011" y="3780231"/>
            <a:ext cx="1963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АММИАК</a:t>
            </a:r>
            <a:endParaRPr sz="32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1440" y="4540325"/>
            <a:ext cx="2511552" cy="15064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6308" y="875741"/>
            <a:ext cx="5972175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Сероводород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отравляюще</a:t>
            </a:r>
            <a:endParaRPr sz="1800" b="1" dirty="0">
              <a:latin typeface="Calibri Light"/>
              <a:cs typeface="Calibri Light"/>
            </a:endParaRPr>
          </a:p>
          <a:p>
            <a:pPr marR="57785" algn="r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действует на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кровь</a:t>
            </a:r>
            <a:r>
              <a:rPr sz="18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человека.</a:t>
            </a:r>
            <a:endParaRPr sz="1800" b="1" dirty="0">
              <a:latin typeface="Calibri Light"/>
              <a:cs typeface="Calibri Light"/>
            </a:endParaRPr>
          </a:p>
          <a:p>
            <a:pPr marL="2888615" marR="20955" indent="373380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Предельно</a:t>
            </a:r>
            <a:r>
              <a:rPr sz="1800" b="1" i="1" spc="-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допустимая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концентрация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сероводорода</a:t>
            </a:r>
            <a:r>
              <a:rPr sz="1800" b="1" i="1" spc="-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в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воздухе</a:t>
            </a:r>
            <a:r>
              <a:rPr sz="1800" b="1" i="1" spc="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не должна</a:t>
            </a:r>
            <a:r>
              <a:rPr sz="1800" b="1" i="1" spc="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превышать</a:t>
            </a:r>
            <a:endParaRPr sz="1800" b="1" dirty="0">
              <a:latin typeface="Calibri Light"/>
              <a:cs typeface="Calibri Light"/>
            </a:endParaRPr>
          </a:p>
          <a:p>
            <a:pPr marL="3347085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показатель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в 3</a:t>
            </a:r>
            <a:r>
              <a:rPr sz="1800" b="1" i="1" spc="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мг/м3</a:t>
            </a:r>
            <a:endParaRPr sz="1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СЕРОВОДОРОД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849" y="3439795"/>
            <a:ext cx="342137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Аммиак</a:t>
            </a:r>
            <a:r>
              <a:rPr sz="18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бесцветный</a:t>
            </a:r>
            <a:r>
              <a:rPr sz="18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газ</a:t>
            </a:r>
            <a:r>
              <a:rPr sz="18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с</a:t>
            </a:r>
            <a:endParaRPr sz="1800" b="1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ярковыраженным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резким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запахом.</a:t>
            </a:r>
            <a:endParaRPr sz="1800" b="1" dirty="0">
              <a:latin typeface="Calibri Light"/>
              <a:cs typeface="Calibri Light"/>
            </a:endParaRPr>
          </a:p>
          <a:p>
            <a:pPr marL="231775" marR="225425" indent="635" algn="ctr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Легче</a:t>
            </a:r>
            <a:r>
              <a:rPr sz="1800" b="1" i="1" spc="1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воздуха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в 2</a:t>
            </a:r>
            <a:r>
              <a:rPr sz="1800" b="1" i="1" spc="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раза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и 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очень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токсичен.</a:t>
            </a:r>
            <a:r>
              <a:rPr sz="1800" b="1" i="1" spc="-3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Воздействие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паров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аммиака</a:t>
            </a:r>
            <a:r>
              <a:rPr sz="1800" b="1" i="1" spc="-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на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человеческий</a:t>
            </a:r>
            <a:endParaRPr sz="1800" b="1" dirty="0">
              <a:latin typeface="Calibri Light"/>
              <a:cs typeface="Calibri Light"/>
            </a:endParaRPr>
          </a:p>
          <a:p>
            <a:pPr marL="373380" marR="366395" indent="635" algn="ctr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организм</a:t>
            </a:r>
            <a:r>
              <a:rPr sz="1800" b="1" i="1" spc="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проявляется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следующими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симптомами:</a:t>
            </a:r>
            <a:endParaRPr sz="1800" b="1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раздражение</a:t>
            </a:r>
            <a:r>
              <a:rPr sz="1800" b="1" i="1" spc="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органов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дыхания</a:t>
            </a:r>
            <a:r>
              <a:rPr sz="1800" b="1" i="1" spc="-4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50" dirty="0">
                <a:solidFill>
                  <a:srgbClr val="030452"/>
                </a:solidFill>
                <a:latin typeface="Calibri Light"/>
                <a:cs typeface="Calibri Light"/>
              </a:rPr>
              <a:t>и</a:t>
            </a:r>
            <a:endParaRPr sz="1800" b="1" dirty="0">
              <a:latin typeface="Calibri Light"/>
              <a:cs typeface="Calibri Light"/>
            </a:endParaRPr>
          </a:p>
          <a:p>
            <a:pPr marL="238125" marR="231140" algn="ctr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зева;</a:t>
            </a:r>
            <a:r>
              <a:rPr sz="1800" b="1" i="1" spc="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раздражение</a:t>
            </a:r>
            <a:r>
              <a:rPr sz="1800" b="1" i="1" spc="25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слизистой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глаз;</a:t>
            </a:r>
            <a:r>
              <a:rPr sz="1800" b="1" i="1" spc="-1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rgbClr val="030452"/>
                </a:solidFill>
                <a:latin typeface="Calibri Light"/>
                <a:cs typeface="Calibri Light"/>
              </a:rPr>
              <a:t>поражение</a:t>
            </a:r>
            <a:r>
              <a:rPr sz="1800" b="1" i="1" spc="20" dirty="0">
                <a:solidFill>
                  <a:srgbClr val="030452"/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rgbClr val="030452"/>
                </a:solidFill>
                <a:latin typeface="Calibri Light"/>
                <a:cs typeface="Calibri Light"/>
              </a:rPr>
              <a:t>кожи</a:t>
            </a:r>
            <a:endParaRPr sz="18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"/>
            <a:ext cx="12191999" cy="68550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53128" y="0"/>
            <a:ext cx="7739380" cy="6858000"/>
          </a:xfrm>
          <a:custGeom>
            <a:avLst/>
            <a:gdLst/>
            <a:ahLst/>
            <a:cxnLst/>
            <a:rect l="l" t="t" r="r" b="b"/>
            <a:pathLst>
              <a:path w="7739380" h="6858000">
                <a:moveTo>
                  <a:pt x="0" y="6858000"/>
                </a:moveTo>
                <a:lnTo>
                  <a:pt x="7738872" y="6858000"/>
                </a:lnTo>
                <a:lnTo>
                  <a:pt x="77388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6095" y="0"/>
            <a:ext cx="4459605" cy="6858000"/>
            <a:chOff x="-6095" y="0"/>
            <a:chExt cx="445960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95" y="5497067"/>
              <a:ext cx="234696" cy="243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53128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4301" y="652399"/>
            <a:ext cx="71183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Работодатель</a:t>
            </a:r>
            <a:r>
              <a:rPr sz="2000" i="1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до</a:t>
            </a:r>
            <a:r>
              <a:rPr sz="2000" i="1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начала</a:t>
            </a:r>
            <a:r>
              <a:rPr sz="2000" i="1" spc="-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выполнения</a:t>
            </a:r>
            <a:r>
              <a:rPr sz="2000" i="1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работ</a:t>
            </a:r>
            <a:r>
              <a:rPr sz="2000" i="1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в</a:t>
            </a:r>
            <a:r>
              <a:rPr sz="2000" i="1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ограниченных</a:t>
            </a:r>
            <a:r>
              <a:rPr sz="2000" i="1" spc="-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spc="-50" dirty="0">
                <a:solidFill>
                  <a:srgbClr val="000000"/>
                </a:solidFill>
                <a:latin typeface="Calibri Light"/>
                <a:cs typeface="Calibri Light"/>
              </a:rPr>
              <a:t>и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замкнутых</a:t>
            </a:r>
            <a:r>
              <a:rPr sz="2000" i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пространствах</a:t>
            </a:r>
            <a:r>
              <a:rPr sz="2000" i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должен</a:t>
            </a:r>
            <a:r>
              <a:rPr sz="2000" i="1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утвердить</a:t>
            </a:r>
            <a:r>
              <a:rPr sz="2000" i="1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 Light"/>
                <a:cs typeface="Calibri Light"/>
              </a:rPr>
              <a:t>перечень</a:t>
            </a:r>
            <a:r>
              <a:rPr sz="2000" i="1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 Light"/>
                <a:cs typeface="Calibri Light"/>
              </a:rPr>
              <a:t>работ</a:t>
            </a:r>
            <a:r>
              <a:rPr sz="2000" i="1" spc="-10" dirty="0">
                <a:solidFill>
                  <a:srgbClr val="000000"/>
                </a:solidFill>
                <a:latin typeface="Calibri Light"/>
                <a:cs typeface="Calibri Light"/>
              </a:rPr>
              <a:t>,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выполняемых</a:t>
            </a:r>
            <a:r>
              <a:rPr sz="2000" i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в</a:t>
            </a:r>
            <a:r>
              <a:rPr sz="2000" i="1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ограниченных</a:t>
            </a:r>
            <a:r>
              <a:rPr sz="2000" i="1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2000" i="1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замкнутых</a:t>
            </a:r>
            <a:r>
              <a:rPr sz="2000" i="1" spc="-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 Light"/>
                <a:cs typeface="Calibri Light"/>
              </a:rPr>
              <a:t>пространствах</a:t>
            </a:r>
            <a:r>
              <a:rPr sz="2000" i="1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Calibri Light"/>
                <a:cs typeface="Calibri Light"/>
              </a:rPr>
              <a:t>по </a:t>
            </a:r>
            <a:r>
              <a:rPr sz="2000" i="1" spc="-15" dirty="0">
                <a:solidFill>
                  <a:srgbClr val="000000"/>
                </a:solidFill>
                <a:latin typeface="Calibri Light"/>
                <a:cs typeface="Calibri Light"/>
              </a:rPr>
              <a:t>наряду-</a:t>
            </a:r>
            <a:r>
              <a:rPr sz="2000" i="1" spc="-10" dirty="0">
                <a:solidFill>
                  <a:srgbClr val="000000"/>
                </a:solidFill>
                <a:latin typeface="Calibri Light"/>
                <a:cs typeface="Calibri Light"/>
              </a:rPr>
              <a:t>допуску.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2192" y="2176652"/>
            <a:ext cx="73228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000" b="1" i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Calibri Light"/>
                <a:cs typeface="Calibri Light"/>
              </a:rPr>
              <a:t>п</a:t>
            </a:r>
            <a:r>
              <a:rPr sz="2000" b="1" i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еречень</a:t>
            </a:r>
            <a:r>
              <a:rPr sz="2000" b="1" i="1" spc="409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включаются</a:t>
            </a:r>
            <a:r>
              <a:rPr sz="2000" b="1" i="1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все</a:t>
            </a:r>
            <a:r>
              <a:rPr sz="2000" b="1" i="1" u="sng" spc="-2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0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работы</a:t>
            </a:r>
            <a:r>
              <a:rPr sz="2000" b="1" i="1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по</a:t>
            </a:r>
            <a:r>
              <a:rPr sz="2000" b="1" i="1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оценке</a:t>
            </a:r>
            <a:r>
              <a:rPr sz="2000" b="1" i="1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параметров</a:t>
            </a:r>
            <a:r>
              <a:rPr sz="2000" b="1" i="1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2060"/>
                </a:solidFill>
                <a:latin typeface="Calibri Light"/>
                <a:cs typeface="Calibri Light"/>
              </a:rPr>
              <a:t>среды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на</a:t>
            </a:r>
            <a:r>
              <a:rPr sz="2000" b="1" i="1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всех</a:t>
            </a:r>
            <a:r>
              <a:rPr sz="2000" b="1" i="1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ограниченных</a:t>
            </a:r>
            <a:r>
              <a:rPr sz="2000" b="1" i="1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и</a:t>
            </a:r>
            <a:r>
              <a:rPr sz="2000" b="1" i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замкнутых</a:t>
            </a:r>
            <a:r>
              <a:rPr sz="2000" b="1" i="1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пространствах,</a:t>
            </a:r>
            <a:r>
              <a:rPr sz="2000" b="1" i="1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если</a:t>
            </a:r>
            <a:r>
              <a:rPr sz="2000" b="1" i="1" spc="-25" dirty="0">
                <a:solidFill>
                  <a:srgbClr val="002060"/>
                </a:solidFill>
                <a:latin typeface="Calibri Light"/>
                <a:cs typeface="Calibri Light"/>
              </a:rPr>
              <a:t> это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требует</a:t>
            </a:r>
            <a:r>
              <a:rPr sz="2000" b="1" i="1" spc="-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непосредственного</a:t>
            </a:r>
            <a:r>
              <a:rPr sz="2000" b="1" i="1" u="sng" spc="-6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0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присутствия</a:t>
            </a:r>
            <a:r>
              <a:rPr sz="2000" b="1" i="1" u="sng" spc="-7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0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работника</a:t>
            </a:r>
            <a:r>
              <a:rPr sz="2000" b="1" i="1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spc="-50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endParaRPr sz="20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ограниченных</a:t>
            </a:r>
            <a:r>
              <a:rPr sz="2000" b="1" i="1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и</a:t>
            </a:r>
            <a:r>
              <a:rPr sz="2000" b="1" i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замкнутых</a:t>
            </a:r>
            <a:r>
              <a:rPr sz="2000" b="1" i="1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2060"/>
                </a:solidFill>
                <a:latin typeface="Calibri Light"/>
                <a:cs typeface="Calibri Light"/>
              </a:rPr>
              <a:t>пространствах.</a:t>
            </a:r>
            <a:endParaRPr sz="20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7305" marR="20320" algn="ctr">
              <a:lnSpc>
                <a:spcPct val="100000"/>
              </a:lnSpc>
            </a:pP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(Приказ</a:t>
            </a:r>
            <a:r>
              <a:rPr sz="2000" b="1" i="1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Минтруда</a:t>
            </a:r>
            <a:r>
              <a:rPr sz="2000" b="1" i="1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России</a:t>
            </a:r>
            <a:r>
              <a:rPr sz="2000" b="1" i="1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от 15.12.2020</a:t>
            </a:r>
            <a:r>
              <a:rPr sz="2000" b="1" i="1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N 902н</a:t>
            </a:r>
            <a:r>
              <a:rPr sz="2000" b="1" i="1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"Об</a:t>
            </a:r>
            <a:r>
              <a:rPr sz="2000" b="1" i="1" spc="-10" dirty="0">
                <a:solidFill>
                  <a:srgbClr val="002060"/>
                </a:solidFill>
                <a:latin typeface="Calibri Light"/>
                <a:cs typeface="Calibri Light"/>
              </a:rPr>
              <a:t> утверждении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Правил</a:t>
            </a:r>
            <a:r>
              <a:rPr sz="2000" b="1" i="1" spc="-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по</a:t>
            </a:r>
            <a:r>
              <a:rPr sz="2000" b="1" i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охране</a:t>
            </a:r>
            <a:r>
              <a:rPr sz="2000" b="1" i="1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труда</a:t>
            </a:r>
            <a:r>
              <a:rPr sz="2000" b="1" i="1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при</a:t>
            </a:r>
            <a:r>
              <a:rPr sz="2000" b="1" i="1" spc="-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работе</a:t>
            </a:r>
            <a:r>
              <a:rPr sz="2000" b="1" i="1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000" b="1" i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ограниченных</a:t>
            </a:r>
            <a:r>
              <a:rPr sz="2000" b="1" i="1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Calibri Light"/>
                <a:cs typeface="Calibri Light"/>
              </a:rPr>
              <a:t>и</a:t>
            </a:r>
            <a:r>
              <a:rPr sz="2000" b="1" i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000" b="1" i="1" spc="-10" dirty="0">
                <a:solidFill>
                  <a:srgbClr val="002060"/>
                </a:solidFill>
                <a:latin typeface="Calibri Light"/>
                <a:cs typeface="Calibri Light"/>
              </a:rPr>
              <a:t>замкнутых пространствах")</a:t>
            </a:r>
            <a:endParaRPr sz="20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28" y="1831085"/>
            <a:ext cx="3798570" cy="26079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ct val="92700"/>
              </a:lnSpc>
              <a:spcBef>
                <a:spcPts val="415"/>
              </a:spcBef>
            </a:pP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ТРЕБОВАНИЯ </a:t>
            </a:r>
            <a:r>
              <a:rPr sz="3600" b="1" spc="-20" dirty="0">
                <a:solidFill>
                  <a:srgbClr val="001F5F"/>
                </a:solidFill>
                <a:latin typeface="Segoe UI"/>
                <a:cs typeface="Segoe UI"/>
              </a:rPr>
              <a:t>ОХРАНЫ</a:t>
            </a:r>
            <a:r>
              <a:rPr sz="3600" b="1" spc="-1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ТРУДА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РЕМОНТЕ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3600" b="1" spc="-55" dirty="0">
                <a:solidFill>
                  <a:srgbClr val="001F5F"/>
                </a:solidFill>
                <a:latin typeface="Segoe UI"/>
                <a:cs typeface="Segoe UI"/>
              </a:rPr>
              <a:t>ЭКСПЛУАТАЦИИ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КОЛОДЦЕВ</a:t>
            </a:r>
            <a:endParaRPr sz="3600" dirty="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3219" y="4730496"/>
            <a:ext cx="2774442" cy="2017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1362</Words>
  <Application>Microsoft Office PowerPoint</Application>
  <PresentationFormat>Произвольный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Wingdings</vt:lpstr>
      <vt:lpstr>Calibri Light</vt:lpstr>
      <vt:lpstr>Times New Roman</vt:lpstr>
      <vt:lpstr>Calibri</vt:lpstr>
      <vt:lpstr>Segoe UI</vt:lpstr>
      <vt:lpstr>Symbol</vt:lpstr>
      <vt:lpstr>Office Theme</vt:lpstr>
      <vt:lpstr>ПАМЯТКА  ПРИ ВЫПОЛНЕНИИ РАБОТ В КОЛОДЦАХ</vt:lpstr>
      <vt:lpstr>ТРЕБОВАНИЯ ПРЕДЪЯВЛЯЕМЫЕ К РАБОТНИКАМ, нПРОВОДЯЩИМ РАБОТУ В КОЛОДЦАХ</vt:lpstr>
      <vt:lpstr>ТРЕБОВАНИЯ ОХРАНЫ ТРУДА ПРИ РЕМОНТЕ И ЭКСПЛУАТАЦИИ КОЛОДЦЕВ</vt:lpstr>
      <vt:lpstr>Презентация PowerPoint</vt:lpstr>
      <vt:lpstr>ГАЗ МЕТАН</vt:lpstr>
      <vt:lpstr>ОКИСЬ УГЛЕРОДА</vt:lpstr>
      <vt:lpstr>УГЛЕКИСЛЫЙ ГАЗ</vt:lpstr>
      <vt:lpstr>Презентация PowerPoint</vt:lpstr>
      <vt:lpstr>Работодатель до начала выполнения работ в ограниченных и замкнутых пространствах должен утвердить перечень работ, выполняемых в ограниченных и замкнутых пространствах по наряду-допуску.</vt:lpstr>
      <vt:lpstr>Бригады, выполняющие вышеуказанные работы, должны быть обеспечены защитными средствами (газоанализаторы или газосигнализаторы), необходимым инструментом, инвентарем, приспособлениями, приборами и аптечкой первой помощи</vt:lpstr>
      <vt:lpstr>НЕОБХОДИМЫЙ ИНСТРУМЕНТ, ИНВЕНТАРЬ, ПРИСПОСОБЛЕНИЯ</vt:lpstr>
      <vt:lpstr>ОБЯЗАННОСТИ ЧЛЕНОВ БРИГАДЫ ПРИ ОСМОТРЕ ТРАСС СЕТЕЙ</vt:lpstr>
      <vt:lpstr>ОБЯЗАННОСТИ ЧЛЕНОВ БРИГАДЫ ПРИ ОСМОТРЕ ТРАСС СЕТЕЙ</vt:lpstr>
      <vt:lpstr>ПРИ ВЫПОЛНЕНИИ РАБОТ В КОЛОДЦАХ,КАМЕРАХ И ДРУГИХ СООРУЖЕНИЯХ БРИГАДА ОБЯЗАНА:</vt:lpstr>
      <vt:lpstr>ПРИ ВЫПОЛНЕНИИ РАБОТ В КОЛОДЦАХ,КАМЕРАХ И ДРУГИХ СООРУЖЕНИЯХ БРИГАДА ОБЯЗАНА:</vt:lpstr>
      <vt:lpstr>Несчастный случай на производстве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ПРИ ВЫПОЛНЕНИИ РАБОТ В КОЛОДЦАХ</dc:title>
  <dc:creator>Наталья Николаевна Малова</dc:creator>
  <cp:lastModifiedBy>Андрей Юрьевич Парнов</cp:lastModifiedBy>
  <cp:revision>12</cp:revision>
  <cp:lastPrinted>2022-05-19T13:55:36Z</cp:lastPrinted>
  <dcterms:created xsi:type="dcterms:W3CDTF">2022-05-08T05:29:13Z</dcterms:created>
  <dcterms:modified xsi:type="dcterms:W3CDTF">2025-06-24T08:27:14Z</dcterms:modified>
</cp:coreProperties>
</file>